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147469537" r:id="rId2"/>
    <p:sldId id="2147469529" r:id="rId3"/>
    <p:sldId id="2147469557" r:id="rId4"/>
    <p:sldId id="2147469534" r:id="rId5"/>
    <p:sldId id="2147469533" r:id="rId6"/>
    <p:sldId id="2147469538" r:id="rId7"/>
    <p:sldId id="2147469558" r:id="rId8"/>
    <p:sldId id="2147469530" r:id="rId9"/>
    <p:sldId id="2147469527" r:id="rId10"/>
    <p:sldId id="2147469528" r:id="rId11"/>
    <p:sldId id="2147469532" r:id="rId12"/>
    <p:sldId id="2147469524" r:id="rId13"/>
    <p:sldId id="599" r:id="rId14"/>
    <p:sldId id="2147469543" r:id="rId15"/>
    <p:sldId id="596" r:id="rId16"/>
    <p:sldId id="2147469542" r:id="rId17"/>
    <p:sldId id="2147469556" r:id="rId18"/>
    <p:sldId id="2147469545" r:id="rId19"/>
    <p:sldId id="2147469526" r:id="rId20"/>
    <p:sldId id="2147469554" r:id="rId21"/>
    <p:sldId id="2147469541" r:id="rId22"/>
    <p:sldId id="2147469560" r:id="rId23"/>
    <p:sldId id="2147469559" r:id="rId24"/>
    <p:sldId id="2147469561" r:id="rId25"/>
    <p:sldId id="2147469551" r:id="rId26"/>
    <p:sldId id="2147469552" r:id="rId27"/>
    <p:sldId id="594" r:id="rId28"/>
  </p:sldIdLst>
  <p:sldSz cx="12192000" cy="6858000"/>
  <p:notesSz cx="6858000" cy="9144000"/>
  <p:embeddedFontLst>
    <p:embeddedFont>
      <p:font typeface="Amazon Ember" panose="020B0603020204020204" pitchFamily="34" charset="0"/>
      <p:regular r:id="rId31"/>
      <p:bold r:id="rId32"/>
      <p:italic r:id="rId33"/>
      <p:boldItalic r:id="rId34"/>
    </p:embeddedFont>
    <p:embeddedFont>
      <p:font typeface="Amazon Ember Display" panose="020B0603020204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8806E88D-7D3F-475C-A6F5-14A5B6CD3EBE}">
          <p14:sldIdLst>
            <p14:sldId id="2147469537"/>
            <p14:sldId id="2147469529"/>
            <p14:sldId id="2147469557"/>
            <p14:sldId id="2147469534"/>
            <p14:sldId id="2147469533"/>
            <p14:sldId id="2147469538"/>
            <p14:sldId id="2147469558"/>
            <p14:sldId id="2147469530"/>
            <p14:sldId id="2147469527"/>
            <p14:sldId id="2147469528"/>
            <p14:sldId id="2147469532"/>
            <p14:sldId id="2147469524"/>
            <p14:sldId id="599"/>
            <p14:sldId id="2147469543"/>
            <p14:sldId id="596"/>
            <p14:sldId id="2147469542"/>
            <p14:sldId id="2147469556"/>
            <p14:sldId id="2147469545"/>
            <p14:sldId id="2147469526"/>
            <p14:sldId id="2147469554"/>
            <p14:sldId id="2147469541"/>
            <p14:sldId id="2147469560"/>
            <p14:sldId id="2147469559"/>
            <p14:sldId id="2147469561"/>
            <p14:sldId id="2147469551"/>
            <p14:sldId id="2147469552"/>
            <p14:sldId id="5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F94"/>
    <a:srgbClr val="E4FF75"/>
    <a:srgbClr val="71BD23"/>
    <a:srgbClr val="008E46"/>
    <a:srgbClr val="0000A3"/>
    <a:srgbClr val="FFAD97"/>
    <a:srgbClr val="9FFCEA"/>
    <a:srgbClr val="7CE8F4"/>
    <a:srgbClr val="FFD7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85" autoAdjust="0"/>
    <p:restoredTop sz="96604" autoAdjust="0"/>
  </p:normalViewPr>
  <p:slideViewPr>
    <p:cSldViewPr snapToGrid="0">
      <p:cViewPr varScale="1">
        <p:scale>
          <a:sx n="128" d="100"/>
          <a:sy n="128" d="100"/>
        </p:scale>
        <p:origin x="10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5" d="100"/>
          <a:sy n="105" d="100"/>
        </p:scale>
        <p:origin x="42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0B3F9-42E9-426B-B3D2-D6012D7491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C71F7584-9745-40DA-BD49-9A41A97B2D2E}" type="slidenum">
              <a:rPr lang="en-US" sz="1000" smtClean="0"/>
              <a:pPr algn="ct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9253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457200"/>
            <a:ext cx="5981700" cy="336470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19100" y="4197679"/>
            <a:ext cx="6000750" cy="432880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A3D89E5F-BEEF-42A1-A57B-E5A736D511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7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5425" indent="-1063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63550" indent="-1190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47713" indent="-119063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973138" indent="-117475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pos="264" userDrawn="1">
          <p15:clr>
            <a:srgbClr val="F26B43"/>
          </p15:clr>
        </p15:guide>
        <p15:guide id="4" pos="4056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264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65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99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269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4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1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4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59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2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1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8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4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5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75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30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85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4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CD5696-3AFE-CA4C-A90F-AFBFD792D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" y="1388"/>
            <a:ext cx="12189533" cy="685661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5C4798-7956-C74D-8691-753278F1C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4A03954-750D-4040-9BE9-D81EAD6F0C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A66C5D-9671-4A3A-9202-2AA4B1748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36" y="522720"/>
            <a:ext cx="3090971" cy="663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548A19-8E8D-65BD-D47A-77BF4627F02E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2024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2375224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464" userDrawn="1">
          <p15:clr>
            <a:srgbClr val="FBAE40"/>
          </p15:clr>
        </p15:guide>
        <p15:guide id="3" orient="horz" pos="2736" userDrawn="1">
          <p15:clr>
            <a:srgbClr val="FBAE40"/>
          </p15:clr>
        </p15:guide>
        <p15:guide id="4" orient="horz" pos="1272" userDrawn="1">
          <p15:clr>
            <a:srgbClr val="FBAE40"/>
          </p15:clr>
        </p15:guide>
        <p15:guide id="5" orient="horz" pos="17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t 3 - do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90155-1147-789F-69B9-AA801C911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88"/>
            <a:ext cx="12191998" cy="685799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5C4798-7956-C74D-8691-753278F1C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126159"/>
            <a:ext cx="6460999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4A03954-750D-4040-9BE9-D81EAD6F0C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906719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178C3D-9562-4530-B224-92526BB16C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36" y="522720"/>
            <a:ext cx="3090971" cy="663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9CBDD3-ADDD-3A47-08C0-A6287781563F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E59B6FD5-3D56-C643-A5C0-5E9DC034BBB5}" type="datetimeyyyy">
              <a:rPr lang="en-US" sz="600" smtClean="0">
                <a:solidFill>
                  <a:schemeClr val="tx1"/>
                </a:solidFill>
              </a:rPr>
              <a:t>2024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1399825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1CB6-D820-4A96-8204-600D7D956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50401-572B-4B45-BF07-5D528B05F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500"/>
            <a:ext cx="10972800" cy="3293209"/>
          </a:xfrm>
        </p:spPr>
        <p:txBody>
          <a:bodyPr/>
          <a:lstStyle>
            <a:lvl1pPr marL="342900" indent="-342900">
              <a:spcAft>
                <a:spcPts val="3000"/>
              </a:spcAft>
              <a:buFont typeface="Arial" panose="020B0604020202020204" pitchFamily="34" charset="0"/>
              <a:buChar char="•"/>
              <a:defRPr sz="2400"/>
            </a:lvl1pPr>
            <a:lvl2pPr marL="342900" indent="-342900">
              <a:spcAft>
                <a:spcPts val="3000"/>
              </a:spcAft>
              <a:buFont typeface="Arial" panose="020B0604020202020204" pitchFamily="34" charset="0"/>
              <a:buChar char="•"/>
              <a:defRPr sz="2400"/>
            </a:lvl2pPr>
            <a:lvl3pPr marL="342900" indent="-342900">
              <a:spcAft>
                <a:spcPts val="3000"/>
              </a:spcAft>
              <a:buFont typeface="Arial" panose="020B0604020202020204" pitchFamily="34" charset="0"/>
              <a:buChar char="•"/>
              <a:defRPr sz="2400"/>
            </a:lvl3pPr>
            <a:lvl4pPr marL="342900" indent="-342900">
              <a:spcAft>
                <a:spcPts val="3000"/>
              </a:spcAft>
              <a:buFont typeface="Arial" panose="020B0604020202020204" pitchFamily="34" charset="0"/>
              <a:buChar char="•"/>
              <a:defRPr sz="2400"/>
            </a:lvl4pPr>
            <a:lvl5pPr marL="342900" indent="-342900">
              <a:spcAft>
                <a:spcPts val="3000"/>
              </a:spcAft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Enter high-level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0F27-F073-46C5-99AA-D6BC67A40F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379B83-A4CA-B759-C157-723809BBE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3574"/>
            <a:ext cx="12185647" cy="6854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D5BAF-5396-475B-CC91-039C6B686FDB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D1678136-60AD-1144-8D64-7A5B04B99226}" type="datetimeyyyy">
              <a:rPr lang="en-US" sz="600" smtClean="0">
                <a:solidFill>
                  <a:schemeClr val="tx1"/>
                </a:solidFill>
              </a:rPr>
              <a:t>2024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Amazon Confidential and Trademark.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BDE22024-4931-291A-7059-53C9F04E03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95295" y="6338294"/>
            <a:ext cx="365760" cy="2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72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213DF-CEC6-4F46-9CD4-5ED4A416A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8479-5E5D-4B94-9958-5C40D64BED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54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499"/>
            <a:ext cx="10972800" cy="1815882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1600"/>
            </a:lvl1pPr>
            <a:lvl2pPr marL="285750" indent="0">
              <a:spcAft>
                <a:spcPts val="1200"/>
              </a:spcAft>
              <a:buNone/>
              <a:defRPr sz="1600"/>
            </a:lvl2pPr>
            <a:lvl3pPr marL="628650" indent="0">
              <a:spcAft>
                <a:spcPts val="1200"/>
              </a:spcAft>
              <a:buNone/>
              <a:defRPr sz="1600"/>
            </a:lvl3pPr>
            <a:lvl4pPr marL="914400" indent="0">
              <a:spcAft>
                <a:spcPts val="1200"/>
              </a:spcAft>
              <a:buNone/>
              <a:defRPr sz="1600"/>
            </a:lvl4pPr>
            <a:lvl5pPr marL="1143000" indent="0"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91B74-659E-4EB1-8DB0-B962093F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6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4A219A-BE84-4EDF-84E9-7B8C5EE9E5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5" y="6338002"/>
            <a:ext cx="365760" cy="2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00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51097-E924-8CDB-E302-F7D77E352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" y="3574"/>
            <a:ext cx="12185647" cy="685442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46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46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0125" y="3621643"/>
            <a:ext cx="1994088" cy="369332"/>
          </a:xfrm>
        </p:spPr>
        <p:txBody>
          <a:bodyPr anchor="b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0125" y="3990975"/>
            <a:ext cx="1994088" cy="535531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9301C7-6CF0-4D2C-B130-3E52EC630F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36" y="522720"/>
            <a:ext cx="3090971" cy="663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B56812-E8B3-BCC8-19AE-72ADC4E9FA71}"/>
              </a:ext>
            </a:extLst>
          </p:cNvPr>
          <p:cNvSpPr txBox="1"/>
          <p:nvPr userDrawn="1"/>
        </p:nvSpPr>
        <p:spPr>
          <a:xfrm>
            <a:off x="504476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1"/>
                </a:solidFill>
              </a:rPr>
              <a:t>© </a:t>
            </a:r>
            <a:fld id="{C9305E1C-00C6-7741-A376-0D18F41A32E6}" type="datetimeyyyy">
              <a:rPr lang="en-US" sz="600" smtClean="0">
                <a:solidFill>
                  <a:schemeClr val="tx1"/>
                </a:solidFill>
              </a:rPr>
              <a:t>2024</a:t>
            </a:fld>
            <a:r>
              <a:rPr lang="en-US" sz="600" dirty="0">
                <a:solidFill>
                  <a:schemeClr val="tx1"/>
                </a:solidFill>
              </a:rPr>
              <a:t>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313293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6CC99-EC41-4647-BD17-9EFC9AA4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en-US" dirty="0"/>
              <a:t>Developer Platforms on AWS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28EF9-1BCD-42D2-8B21-6150BBD86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18983"/>
            <a:ext cx="10972800" cy="181588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25A29-F4EF-4A12-9095-1B88A1BD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B4B8DE2-A4E8-46E4-8BBF-D75455EFF3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7F50F9-4909-422B-A8DD-8362E94847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95295" y="6338440"/>
            <a:ext cx="365760" cy="218172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EA0A87B-46CB-6AF2-77BB-5493D2982127}"/>
              </a:ext>
            </a:extLst>
          </p:cNvPr>
          <p:cNvSpPr txBox="1">
            <a:spLocks/>
          </p:cNvSpPr>
          <p:nvPr userDrawn="1"/>
        </p:nvSpPr>
        <p:spPr>
          <a:xfrm>
            <a:off x="1992691" y="326174"/>
            <a:ext cx="10972800" cy="241300"/>
          </a:xfrm>
          <a:prstGeom prst="rect">
            <a:avLst/>
          </a:prstGeom>
          <a:noFill/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000" b="0" kern="1200" cap="all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Developer platforms on AWS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EF2851B-3B36-0C88-102E-8E7A9D41AF6F}"/>
              </a:ext>
            </a:extLst>
          </p:cNvPr>
          <p:cNvSpPr txBox="1">
            <a:spLocks/>
          </p:cNvSpPr>
          <p:nvPr userDrawn="1"/>
        </p:nvSpPr>
        <p:spPr>
          <a:xfrm>
            <a:off x="612776" y="324423"/>
            <a:ext cx="1327236" cy="241300"/>
          </a:xfrm>
          <a:prstGeom prst="rect">
            <a:avLst/>
          </a:prstGeom>
          <a:noFill/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None/>
              <a:defRPr sz="1000" b="0" kern="1200" cap="all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FINANCIAL SERVICES  |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6DFE43-13DB-038C-B378-587E8997587F}"/>
              </a:ext>
            </a:extLst>
          </p:cNvPr>
          <p:cNvSpPr txBox="1"/>
          <p:nvPr userDrawn="1"/>
        </p:nvSpPr>
        <p:spPr>
          <a:xfrm>
            <a:off x="1141084" y="6389813"/>
            <a:ext cx="39372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" dirty="0">
                <a:solidFill>
                  <a:schemeClr val="tx2"/>
                </a:solidFill>
              </a:rPr>
              <a:t>© </a:t>
            </a:r>
            <a:fld id="{C09C7244-04FA-4945-8501-81AE75998B9F}" type="datetimeyyyy">
              <a:rPr lang="en-US" sz="600" smtClean="0">
                <a:solidFill>
                  <a:schemeClr val="tx2"/>
                </a:solidFill>
              </a:rPr>
              <a:t>2024</a:t>
            </a:fld>
            <a:r>
              <a:rPr lang="en-US" sz="600" dirty="0">
                <a:solidFill>
                  <a:schemeClr val="tx2"/>
                </a:solidFill>
              </a:rPr>
              <a:t>, Amazon Web Services, Inc. or its affiliates. All rights reserved. Amazon Confidential and Trademark.</a:t>
            </a:r>
          </a:p>
        </p:txBody>
      </p:sp>
    </p:spTree>
    <p:extLst>
      <p:ext uri="{BB962C8B-B14F-4D97-AF65-F5344CB8AC3E}">
        <p14:creationId xmlns:p14="http://schemas.microsoft.com/office/powerpoint/2010/main" val="47114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3" r:id="rId2"/>
    <p:sldLayoutId id="2147483661" r:id="rId3"/>
    <p:sldLayoutId id="2147483766" r:id="rId4"/>
    <p:sldLayoutId id="2147483937" r:id="rId5"/>
    <p:sldLayoutId id="2147483939" r:id="rId6"/>
    <p:sldLayoutId id="2147483989" r:id="rId7"/>
    <p:sldLayoutId id="214748378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Amazon Ember Display" panose="020F06030202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Arial" panose="020B0604020202020204" pitchFamily="34" charset="0"/>
        <a:buNone/>
        <a:defRPr sz="16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1pPr>
      <a:lvl2pPr marL="28575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Wingdings" panose="05000000000000000000" pitchFamily="2" charset="2"/>
        <a:buNone/>
        <a:defRPr sz="16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2pPr>
      <a:lvl3pPr marL="62865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mazon Ember" panose="020B0603020204020204" pitchFamily="34" charset="0"/>
        <a:buNone/>
        <a:defRPr sz="16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3pPr>
      <a:lvl4pPr marL="858838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4pPr>
      <a:lvl5pPr marL="1030288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 baseline="0">
          <a:solidFill>
            <a:schemeClr val="tx2"/>
          </a:solidFill>
          <a:latin typeface="Amazon Ember Display" panose="020F06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192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  <p15:guide id="5" orient="horz" pos="1080" userDrawn="1">
          <p15:clr>
            <a:srgbClr val="F26B43"/>
          </p15:clr>
        </p15:guide>
        <p15:guide id="6" orient="horz" pos="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svg"/><Relationship Id="rId4" Type="http://schemas.openxmlformats.org/officeDocument/2006/relationships/image" Target="../media/image79.svg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44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107.sv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10" Type="http://schemas.openxmlformats.org/officeDocument/2006/relationships/image" Target="../media/image127.svg"/><Relationship Id="rId4" Type="http://schemas.openxmlformats.org/officeDocument/2006/relationships/image" Target="../media/image121.sv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png"/><Relationship Id="rId18" Type="http://schemas.openxmlformats.org/officeDocument/2006/relationships/image" Target="../media/image143.svg"/><Relationship Id="rId3" Type="http://schemas.openxmlformats.org/officeDocument/2006/relationships/image" Target="../media/image12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1.svg"/><Relationship Id="rId20" Type="http://schemas.openxmlformats.org/officeDocument/2006/relationships/image" Target="../media/image1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sv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10" Type="http://schemas.openxmlformats.org/officeDocument/2006/relationships/image" Target="../media/image135.svg"/><Relationship Id="rId19" Type="http://schemas.openxmlformats.org/officeDocument/2006/relationships/image" Target="../media/image144.png"/><Relationship Id="rId4" Type="http://schemas.openxmlformats.org/officeDocument/2006/relationships/image" Target="../media/image129.svg"/><Relationship Id="rId9" Type="http://schemas.openxmlformats.org/officeDocument/2006/relationships/image" Target="../media/image134.png"/><Relationship Id="rId14" Type="http://schemas.openxmlformats.org/officeDocument/2006/relationships/image" Target="../media/image139.svg"/><Relationship Id="rId22" Type="http://schemas.openxmlformats.org/officeDocument/2006/relationships/image" Target="../media/image14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jpeg"/><Relationship Id="rId31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BA0DCE-3B21-FAFA-B4DD-43978F28A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8" y="2126159"/>
            <a:ext cx="8846918" cy="757130"/>
          </a:xfrm>
        </p:spPr>
        <p:txBody>
          <a:bodyPr/>
          <a:lstStyle/>
          <a:p>
            <a:r>
              <a:rPr lang="en-US" dirty="0"/>
              <a:t>OPA on AWS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FA36E7-F7BD-D913-7F26-4EB71B1C6C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8" y="3086077"/>
            <a:ext cx="4513732" cy="646331"/>
          </a:xfrm>
        </p:spPr>
        <p:txBody>
          <a:bodyPr/>
          <a:lstStyle/>
          <a:p>
            <a:r>
              <a:rPr lang="en-US" dirty="0"/>
              <a:t>FSI PACE Platform engineering team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CE301A-DB9C-6065-A738-D6D00B83B4A1}"/>
              </a:ext>
            </a:extLst>
          </p:cNvPr>
          <p:cNvSpPr txBox="1"/>
          <p:nvPr/>
        </p:nvSpPr>
        <p:spPr>
          <a:xfrm>
            <a:off x="609598" y="5616688"/>
            <a:ext cx="27540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 err="1"/>
              <a:t>fsi-pace-pe@amazon.com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20385-AA81-B402-7BC8-367454BDC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123" y="978275"/>
            <a:ext cx="2483279" cy="1905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C8A23-2CA5-35BE-0DB0-3111859C7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336" y="3086077"/>
            <a:ext cx="2899943" cy="28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7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53122E-2729-7CA4-FE9D-63A0FCC86443}"/>
              </a:ext>
            </a:extLst>
          </p:cNvPr>
          <p:cNvGrpSpPr/>
          <p:nvPr/>
        </p:nvGrpSpPr>
        <p:grpSpPr>
          <a:xfrm>
            <a:off x="8054556" y="3046103"/>
            <a:ext cx="1749287" cy="1131911"/>
            <a:chOff x="10137913" y="3137705"/>
            <a:chExt cx="1749287" cy="1131911"/>
          </a:xfrm>
        </p:grpSpPr>
        <p:pic>
          <p:nvPicPr>
            <p:cNvPr id="14" name="Content Placeholder 51">
              <a:extLst>
                <a:ext uri="{FF2B5EF4-FFF2-40B4-BE49-F238E27FC236}">
                  <a16:creationId xmlns:a16="http://schemas.microsoft.com/office/drawing/2014/main" id="{8386A2B8-4BA5-D84F-6983-38EAECD7F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>
            <a:xfrm>
              <a:off x="10641894" y="3137705"/>
              <a:ext cx="887698" cy="6492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49C534-9D5C-0EA8-0453-1EC86AD9C00E}"/>
                </a:ext>
              </a:extLst>
            </p:cNvPr>
            <p:cNvSpPr txBox="1"/>
            <p:nvPr/>
          </p:nvSpPr>
          <p:spPr>
            <a:xfrm>
              <a:off x="10137913" y="3746396"/>
              <a:ext cx="1749287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/>
                <a:t>Platform Engineering </a:t>
              </a:r>
              <a:br>
                <a:rPr lang="en-US" sz="1400" dirty="0"/>
              </a:br>
              <a:r>
                <a:rPr lang="en-US" sz="1400" dirty="0"/>
                <a:t>Team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581EC-B5AA-94C9-52EA-A451E1A48C44}"/>
              </a:ext>
            </a:extLst>
          </p:cNvPr>
          <p:cNvGrpSpPr/>
          <p:nvPr/>
        </p:nvGrpSpPr>
        <p:grpSpPr>
          <a:xfrm>
            <a:off x="5379717" y="1458366"/>
            <a:ext cx="1432565" cy="902799"/>
            <a:chOff x="9450142" y="1446593"/>
            <a:chExt cx="1432565" cy="90279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00DBF55-B4B5-7FC0-2310-55CF4535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flipH="1">
              <a:off x="9775633" y="1446593"/>
              <a:ext cx="638174" cy="63817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80B06B-6D9D-D049-6AA8-0883BE96A466}"/>
                </a:ext>
              </a:extLst>
            </p:cNvPr>
            <p:cNvSpPr txBox="1"/>
            <p:nvPr/>
          </p:nvSpPr>
          <p:spPr>
            <a:xfrm>
              <a:off x="9450142" y="2041615"/>
              <a:ext cx="1432565" cy="307777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/>
                <a:t>Business owners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AE03AF-B90F-C36C-8EA0-FD8D16FE18AB}"/>
              </a:ext>
            </a:extLst>
          </p:cNvPr>
          <p:cNvGrpSpPr/>
          <p:nvPr/>
        </p:nvGrpSpPr>
        <p:grpSpPr>
          <a:xfrm>
            <a:off x="2711775" y="2577610"/>
            <a:ext cx="1165950" cy="1702779"/>
            <a:chOff x="7988749" y="2909124"/>
            <a:chExt cx="1165950" cy="170277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0E28F5-821B-431D-2C52-0846FCC1301E}"/>
                </a:ext>
              </a:extLst>
            </p:cNvPr>
            <p:cNvGrpSpPr/>
            <p:nvPr/>
          </p:nvGrpSpPr>
          <p:grpSpPr>
            <a:xfrm>
              <a:off x="8058903" y="2909124"/>
              <a:ext cx="944890" cy="1175352"/>
              <a:chOff x="8058903" y="2909124"/>
              <a:chExt cx="944890" cy="1175352"/>
            </a:xfrm>
          </p:grpSpPr>
          <p:pic>
            <p:nvPicPr>
              <p:cNvPr id="22" name="Content Placeholder 55">
                <a:extLst>
                  <a:ext uri="{FF2B5EF4-FFF2-40B4-BE49-F238E27FC236}">
                    <a16:creationId xmlns:a16="http://schemas.microsoft.com/office/drawing/2014/main" id="{C1888F21-BC40-53DA-DE7D-4AFA44779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/>
            </p:blipFill>
            <p:spPr>
              <a:xfrm>
                <a:off x="8574461" y="2909124"/>
                <a:ext cx="426461" cy="519876"/>
              </a:xfrm>
              <a:prstGeom prst="rect">
                <a:avLst/>
              </a:prstGeom>
            </p:spPr>
          </p:pic>
          <p:pic>
            <p:nvPicPr>
              <p:cNvPr id="23" name="Content Placeholder 47">
                <a:extLst>
                  <a:ext uri="{FF2B5EF4-FFF2-40B4-BE49-F238E27FC236}">
                    <a16:creationId xmlns:a16="http://schemas.microsoft.com/office/drawing/2014/main" id="{A476C061-8EFC-D47D-4084-F702F6E25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/>
            </p:blipFill>
            <p:spPr>
              <a:xfrm>
                <a:off x="8071906" y="3462349"/>
                <a:ext cx="429332" cy="622127"/>
              </a:xfrm>
              <a:prstGeom prst="rect">
                <a:avLst/>
              </a:prstGeom>
            </p:spPr>
          </p:pic>
          <p:pic>
            <p:nvPicPr>
              <p:cNvPr id="24" name="Content Placeholder 49">
                <a:extLst>
                  <a:ext uri="{FF2B5EF4-FFF2-40B4-BE49-F238E27FC236}">
                    <a16:creationId xmlns:a16="http://schemas.microsoft.com/office/drawing/2014/main" id="{810D1A4E-8C78-645C-5157-04E8218F7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/>
            </p:blipFill>
            <p:spPr>
              <a:xfrm>
                <a:off x="8574461" y="3540371"/>
                <a:ext cx="429332" cy="544105"/>
              </a:xfrm>
              <a:prstGeom prst="rect">
                <a:avLst/>
              </a:prstGeom>
            </p:spPr>
          </p:pic>
          <p:pic>
            <p:nvPicPr>
              <p:cNvPr id="25" name="Content Placeholder 45">
                <a:extLst>
                  <a:ext uri="{FF2B5EF4-FFF2-40B4-BE49-F238E27FC236}">
                    <a16:creationId xmlns:a16="http://schemas.microsoft.com/office/drawing/2014/main" id="{59312F2D-3BE9-8449-FC4B-881043064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/>
            </p:blipFill>
            <p:spPr>
              <a:xfrm>
                <a:off x="8058903" y="2915406"/>
                <a:ext cx="429332" cy="513594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C0BCFC-CEE3-CD77-A2AB-A5FCA6E80A9A}"/>
                </a:ext>
              </a:extLst>
            </p:cNvPr>
            <p:cNvSpPr txBox="1"/>
            <p:nvPr/>
          </p:nvSpPr>
          <p:spPr>
            <a:xfrm>
              <a:off x="7988749" y="4088683"/>
              <a:ext cx="1165950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dirty="0"/>
                <a:t>Application</a:t>
              </a:r>
              <a:br>
                <a:rPr lang="en-US" sz="1400" dirty="0"/>
              </a:br>
              <a:r>
                <a:rPr lang="en-US" sz="1400" dirty="0"/>
                <a:t>Developers</a:t>
              </a:r>
            </a:p>
          </p:txBody>
        </p:sp>
      </p:grp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6C764B5E-D068-18A0-0147-D715C55A1AA7}"/>
              </a:ext>
            </a:extLst>
          </p:cNvPr>
          <p:cNvCxnSpPr>
            <a:stCxn id="18" idx="2"/>
          </p:cNvCxnSpPr>
          <p:nvPr/>
        </p:nvCxnSpPr>
        <p:spPr>
          <a:xfrm rot="16200000" flipH="1">
            <a:off x="6655936" y="1801228"/>
            <a:ext cx="1119744" cy="2239617"/>
          </a:xfrm>
          <a:prstGeom prst="curvedConnector2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5A4554A7-0F05-5700-3C03-E8449AE05666}"/>
              </a:ext>
            </a:extLst>
          </p:cNvPr>
          <p:cNvCxnSpPr>
            <a:stCxn id="18" idx="2"/>
          </p:cNvCxnSpPr>
          <p:nvPr/>
        </p:nvCxnSpPr>
        <p:spPr>
          <a:xfrm rot="5400000">
            <a:off x="4426991" y="1811900"/>
            <a:ext cx="1119744" cy="2218275"/>
          </a:xfrm>
          <a:prstGeom prst="curvedConnector2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791C6B2C-D74A-BB38-CB68-59D047DA202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060787" y="1345717"/>
            <a:ext cx="102375" cy="5634450"/>
          </a:xfrm>
          <a:prstGeom prst="curvedConnector3">
            <a:avLst>
              <a:gd name="adj1" fmla="val -223297"/>
            </a:avLst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BCEE864-1268-E65D-A9D7-1162A1DA3AF1}"/>
              </a:ext>
            </a:extLst>
          </p:cNvPr>
          <p:cNvSpPr txBox="1"/>
          <p:nvPr/>
        </p:nvSpPr>
        <p:spPr>
          <a:xfrm>
            <a:off x="4228321" y="2692877"/>
            <a:ext cx="134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7">
              <a:defRPr/>
            </a:pPr>
            <a:r>
              <a:rPr lang="en-US" sz="1200" dirty="0">
                <a:ea typeface="Amazon Ember" panose="020B0603020204020204" pitchFamily="34" charset="0"/>
                <a:cs typeface="Amazon Ember" panose="020B0603020204020204" pitchFamily="34" charset="0"/>
              </a:rPr>
              <a:t>Customer requirements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AEC7D6-5694-25EC-3121-E44A59B19190}"/>
              </a:ext>
            </a:extLst>
          </p:cNvPr>
          <p:cNvSpPr txBox="1"/>
          <p:nvPr/>
        </p:nvSpPr>
        <p:spPr>
          <a:xfrm>
            <a:off x="6681181" y="2747820"/>
            <a:ext cx="134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7">
              <a:defRPr/>
            </a:pPr>
            <a:r>
              <a:rPr lang="en-US" sz="1200" dirty="0">
                <a:ea typeface="Amazon Ember" panose="020B0603020204020204" pitchFamily="34" charset="0"/>
                <a:cs typeface="Amazon Ember" panose="020B0603020204020204" pitchFamily="34" charset="0"/>
              </a:rPr>
              <a:t>Non-functional requirements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597379-8BFC-411F-4451-2C1D6565E01C}"/>
              </a:ext>
            </a:extLst>
          </p:cNvPr>
          <p:cNvSpPr txBox="1"/>
          <p:nvPr/>
        </p:nvSpPr>
        <p:spPr>
          <a:xfrm>
            <a:off x="4030799" y="4109483"/>
            <a:ext cx="1348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7">
              <a:defRPr/>
            </a:pPr>
            <a:r>
              <a:rPr lang="en-US" sz="1200" dirty="0">
                <a:ea typeface="Amazon Ember" panose="020B0603020204020204" pitchFamily="34" charset="0"/>
                <a:cs typeface="Amazon Ember" panose="020B0603020204020204" pitchFamily="34" charset="0"/>
              </a:rPr>
              <a:t>Help &amp; support</a:t>
            </a:r>
          </a:p>
        </p:txBody>
      </p: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E4C4CEB2-C5FA-B597-4E7A-26402CF177FA}"/>
              </a:ext>
            </a:extLst>
          </p:cNvPr>
          <p:cNvCxnSpPr>
            <a:cxnSpLocks/>
          </p:cNvCxnSpPr>
          <p:nvPr/>
        </p:nvCxnSpPr>
        <p:spPr>
          <a:xfrm rot="5400000">
            <a:off x="6074935" y="1503845"/>
            <a:ext cx="100584" cy="5634450"/>
          </a:xfrm>
          <a:prstGeom prst="curvedConnector3">
            <a:avLst>
              <a:gd name="adj1" fmla="val 1294153"/>
            </a:avLst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CDE6685-81AC-14CB-4994-107E37F19CCE}"/>
              </a:ext>
            </a:extLst>
          </p:cNvPr>
          <p:cNvSpPr txBox="1"/>
          <p:nvPr/>
        </p:nvSpPr>
        <p:spPr>
          <a:xfrm>
            <a:off x="5332263" y="5138751"/>
            <a:ext cx="134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7">
              <a:defRPr/>
            </a:pPr>
            <a:r>
              <a:rPr lang="en-US" sz="1200" dirty="0">
                <a:ea typeface="Amazon Ember" panose="020B0603020204020204" pitchFamily="34" charset="0"/>
                <a:cs typeface="Amazon Ember" panose="020B0603020204020204" pitchFamily="34" charset="0"/>
              </a:rPr>
              <a:t>Guidance</a:t>
            </a:r>
          </a:p>
          <a:p>
            <a:pPr algn="ctr" defTabSz="609537">
              <a:defRPr/>
            </a:pPr>
            <a:r>
              <a:rPr lang="en-US" sz="1200" dirty="0">
                <a:ea typeface="Amazon Ember" panose="020B0603020204020204" pitchFamily="34" charset="0"/>
                <a:cs typeface="Amazon Ember" panose="020B0603020204020204" pitchFamily="34" charset="0"/>
              </a:rPr>
              <a:t>blueprints</a:t>
            </a:r>
          </a:p>
          <a:p>
            <a:pPr algn="ctr" defTabSz="609537">
              <a:defRPr/>
            </a:pPr>
            <a:r>
              <a:rPr lang="en-US" sz="1200" dirty="0">
                <a:ea typeface="Amazon Ember" panose="020B0603020204020204" pitchFamily="34" charset="0"/>
                <a:cs typeface="Amazon Ember" panose="020B0603020204020204" pitchFamily="34" charset="0"/>
              </a:rPr>
              <a:t>Sample code</a:t>
            </a:r>
          </a:p>
          <a:p>
            <a:pPr algn="ctr" defTabSz="609537">
              <a:defRPr/>
            </a:pPr>
            <a:r>
              <a:rPr lang="en-US" sz="1200" dirty="0">
                <a:ea typeface="Amazon Ember" panose="020B0603020204020204" pitchFamily="34" charset="0"/>
                <a:cs typeface="Amazon Ember" panose="020B0603020204020204" pitchFamily="34" charset="0"/>
              </a:rPr>
              <a:t>automation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9FB306F-5A06-0A8C-C04D-00CC82C0D275}"/>
              </a:ext>
            </a:extLst>
          </p:cNvPr>
          <p:cNvSpPr txBox="1">
            <a:spLocks/>
          </p:cNvSpPr>
          <p:nvPr/>
        </p:nvSpPr>
        <p:spPr>
          <a:xfrm>
            <a:off x="609600" y="914401"/>
            <a:ext cx="109728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Better communication for enterprise personas</a:t>
            </a:r>
          </a:p>
        </p:txBody>
      </p:sp>
    </p:spTree>
    <p:extLst>
      <p:ext uri="{BB962C8B-B14F-4D97-AF65-F5344CB8AC3E}">
        <p14:creationId xmlns:p14="http://schemas.microsoft.com/office/powerpoint/2010/main" val="36281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D19F-54C8-BA93-3E96-605CB5F14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18036"/>
            <a:ext cx="7823200" cy="1421928"/>
          </a:xfrm>
        </p:spPr>
        <p:txBody>
          <a:bodyPr/>
          <a:lstStyle/>
          <a:p>
            <a:r>
              <a:rPr lang="en-US" dirty="0"/>
              <a:t>Common enterprise Patterns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5F562C-3141-B438-6642-22E27A15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B0B69A-56F6-30C7-E1D3-ECE6C401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enterprise patterns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16E60B-4954-A2E1-8749-7DE670955132}"/>
              </a:ext>
            </a:extLst>
          </p:cNvPr>
          <p:cNvSpPr/>
          <p:nvPr/>
        </p:nvSpPr>
        <p:spPr>
          <a:xfrm>
            <a:off x="1230699" y="1999310"/>
            <a:ext cx="2623128" cy="48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i="1" dirty="0"/>
              <a:t>Lock it all down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5" name="Content Placeholder 58">
            <a:extLst>
              <a:ext uri="{FF2B5EF4-FFF2-40B4-BE49-F238E27FC236}">
                <a16:creationId xmlns:a16="http://schemas.microsoft.com/office/drawing/2014/main" id="{236E7384-1616-F635-8D0C-6BA1E64AE3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775" y="1839549"/>
            <a:ext cx="541358" cy="64928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B16A34FC-16F0-ACF9-9070-107CCCBA9FA1}"/>
              </a:ext>
            </a:extLst>
          </p:cNvPr>
          <p:cNvSpPr/>
          <p:nvPr/>
        </p:nvSpPr>
        <p:spPr>
          <a:xfrm>
            <a:off x="1734643" y="2873331"/>
            <a:ext cx="2623128" cy="48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i="1" dirty="0"/>
              <a:t>Open it back up again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7" name="Content Placeholder 76">
            <a:extLst>
              <a:ext uri="{FF2B5EF4-FFF2-40B4-BE49-F238E27FC236}">
                <a16:creationId xmlns:a16="http://schemas.microsoft.com/office/drawing/2014/main" id="{8CCCBC05-A76C-90C3-0BC6-B28948E6CF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775" y="2713571"/>
            <a:ext cx="623924" cy="649287"/>
          </a:xfrm>
          <a:prstGeom prst="rect">
            <a:avLst/>
          </a:prstGeom>
        </p:spPr>
      </p:pic>
      <p:pic>
        <p:nvPicPr>
          <p:cNvPr id="78" name="Content Placeholder 70">
            <a:extLst>
              <a:ext uri="{FF2B5EF4-FFF2-40B4-BE49-F238E27FC236}">
                <a16:creationId xmlns:a16="http://schemas.microsoft.com/office/drawing/2014/main" id="{94B56257-3355-E11F-A797-631804D41C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775" y="3587592"/>
            <a:ext cx="776717" cy="649287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F71E31C-C015-32CA-7CFA-13AB277864DD}"/>
              </a:ext>
            </a:extLst>
          </p:cNvPr>
          <p:cNvSpPr/>
          <p:nvPr/>
        </p:nvSpPr>
        <p:spPr>
          <a:xfrm>
            <a:off x="2072328" y="3747352"/>
            <a:ext cx="3562997" cy="48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i="1" dirty="0"/>
              <a:t>Use smarter tools and techniques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0" name="Content Placeholder 60">
            <a:extLst>
              <a:ext uri="{FF2B5EF4-FFF2-40B4-BE49-F238E27FC236}">
                <a16:creationId xmlns:a16="http://schemas.microsoft.com/office/drawing/2014/main" id="{2C8D7E9A-093D-394F-0222-165D85368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58902" y="1839549"/>
            <a:ext cx="455491" cy="64928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D70B886F-F183-F5A8-7C1F-DD54052CBA42}"/>
              </a:ext>
            </a:extLst>
          </p:cNvPr>
          <p:cNvSpPr txBox="1"/>
          <p:nvPr/>
        </p:nvSpPr>
        <p:spPr>
          <a:xfrm>
            <a:off x="7374159" y="2151347"/>
            <a:ext cx="39808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/>
              <a:t>Wiki with instructions and examples</a:t>
            </a:r>
          </a:p>
        </p:txBody>
      </p:sp>
      <p:pic>
        <p:nvPicPr>
          <p:cNvPr id="82" name="Content Placeholder 70">
            <a:extLst>
              <a:ext uri="{FF2B5EF4-FFF2-40B4-BE49-F238E27FC236}">
                <a16:creationId xmlns:a16="http://schemas.microsoft.com/office/drawing/2014/main" id="{07F26217-C0B2-1A8B-9CC1-9EF9E17BEE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58902" y="2793450"/>
            <a:ext cx="633727" cy="64928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04C097F-E940-6B5A-17A5-74B56A1EEB5D}"/>
              </a:ext>
            </a:extLst>
          </p:cNvPr>
          <p:cNvSpPr txBox="1"/>
          <p:nvPr/>
        </p:nvSpPr>
        <p:spPr>
          <a:xfrm>
            <a:off x="7374159" y="3059668"/>
            <a:ext cx="39808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/>
              <a:t>Opinionated approved patterns</a:t>
            </a:r>
          </a:p>
        </p:txBody>
      </p:sp>
      <p:pic>
        <p:nvPicPr>
          <p:cNvPr id="85" name="Content Placeholder 63">
            <a:extLst>
              <a:ext uri="{FF2B5EF4-FFF2-40B4-BE49-F238E27FC236}">
                <a16:creationId xmlns:a16="http://schemas.microsoft.com/office/drawing/2014/main" id="{9EB06597-28C4-F50D-2CB5-E97D6F4C37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63499" y="3746888"/>
            <a:ext cx="508000" cy="4572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C70A3-8E90-8787-0FE4-9176078BB788}"/>
              </a:ext>
            </a:extLst>
          </p:cNvPr>
          <p:cNvSpPr txBox="1"/>
          <p:nvPr/>
        </p:nvSpPr>
        <p:spPr>
          <a:xfrm>
            <a:off x="7374159" y="3834756"/>
            <a:ext cx="39808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/>
              <a:t>Automated pipelines</a:t>
            </a:r>
          </a:p>
        </p:txBody>
      </p:sp>
      <p:pic>
        <p:nvPicPr>
          <p:cNvPr id="87" name="Content Placeholder 48">
            <a:extLst>
              <a:ext uri="{FF2B5EF4-FFF2-40B4-BE49-F238E27FC236}">
                <a16:creationId xmlns:a16="http://schemas.microsoft.com/office/drawing/2014/main" id="{15DF55B5-216F-423D-9F75-8D20645BA3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30054" y="4508238"/>
            <a:ext cx="574890" cy="64928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E4295271-C0C4-0595-F7A2-5D019BB2BC3A}"/>
              </a:ext>
            </a:extLst>
          </p:cNvPr>
          <p:cNvSpPr txBox="1"/>
          <p:nvPr/>
        </p:nvSpPr>
        <p:spPr>
          <a:xfrm>
            <a:off x="7374159" y="4735016"/>
            <a:ext cx="39808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/>
              <a:t>Developer owns, Self-serv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C24E672-8359-362C-E206-8549C0899E41}"/>
              </a:ext>
            </a:extLst>
          </p:cNvPr>
          <p:cNvSpPr/>
          <p:nvPr/>
        </p:nvSpPr>
        <p:spPr>
          <a:xfrm>
            <a:off x="2533003" y="4621373"/>
            <a:ext cx="3562997" cy="48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i="1" dirty="0"/>
              <a:t>Developer platforms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0" name="Content Placeholder 85">
            <a:extLst>
              <a:ext uri="{FF2B5EF4-FFF2-40B4-BE49-F238E27FC236}">
                <a16:creationId xmlns:a16="http://schemas.microsoft.com/office/drawing/2014/main" id="{5C4FE5A7-A1BE-9B33-F30C-2AF9D00C89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6775" y="4461613"/>
            <a:ext cx="948567" cy="649287"/>
          </a:xfrm>
          <a:prstGeom prst="rect">
            <a:avLst/>
          </a:prstGeom>
        </p:spPr>
      </p:pic>
      <p:sp>
        <p:nvSpPr>
          <p:cNvPr id="92" name="Right Brace 91">
            <a:extLst>
              <a:ext uri="{FF2B5EF4-FFF2-40B4-BE49-F238E27FC236}">
                <a16:creationId xmlns:a16="http://schemas.microsoft.com/office/drawing/2014/main" id="{9E9A2CE6-9E0A-D803-804E-F10D9FBFE9FE}"/>
              </a:ext>
            </a:extLst>
          </p:cNvPr>
          <p:cNvSpPr/>
          <p:nvPr/>
        </p:nvSpPr>
        <p:spPr>
          <a:xfrm>
            <a:off x="11207963" y="1923159"/>
            <a:ext cx="457200" cy="2338629"/>
          </a:xfrm>
          <a:prstGeom prst="rightBrac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2C9BEF4-C1F8-CC0C-0663-4B038AB15C54}"/>
              </a:ext>
            </a:extLst>
          </p:cNvPr>
          <p:cNvSpPr txBox="1"/>
          <p:nvPr/>
        </p:nvSpPr>
        <p:spPr>
          <a:xfrm rot="5400000">
            <a:off x="10621639" y="2840465"/>
            <a:ext cx="26090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/>
              <a:t>Internal ticketing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5EC0D-26DF-6552-4376-0B7E54A22262}"/>
              </a:ext>
            </a:extLst>
          </p:cNvPr>
          <p:cNvSpPr/>
          <p:nvPr/>
        </p:nvSpPr>
        <p:spPr>
          <a:xfrm>
            <a:off x="0" y="4345757"/>
            <a:ext cx="12110813" cy="106522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D19F-54C8-BA93-3E96-605CB5F14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50435"/>
            <a:ext cx="7823200" cy="757130"/>
          </a:xfrm>
        </p:spPr>
        <p:txBody>
          <a:bodyPr/>
          <a:lstStyle/>
          <a:p>
            <a:r>
              <a:rPr lang="en-US" dirty="0"/>
              <a:t>OPA on AWS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5F562C-3141-B438-6642-22E27A15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74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1600-10D9-E313-0E4A-C9E188E8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Backwards from the Application Developer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371FE-5C94-835C-8AB2-BF82736D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9B657-B16E-50F7-5101-EE99F1D34D2E}"/>
              </a:ext>
            </a:extLst>
          </p:cNvPr>
          <p:cNvSpPr txBox="1"/>
          <p:nvPr/>
        </p:nvSpPr>
        <p:spPr>
          <a:xfrm>
            <a:off x="609600" y="2219989"/>
            <a:ext cx="106005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kern="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</a:t>
            </a:r>
            <a: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Prove that It’s possible for a </a:t>
            </a:r>
            <a:r>
              <a:rPr lang="en-US" sz="4000" kern="1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developer</a:t>
            </a:r>
            <a: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en-US" sz="4000" kern="1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 to no AWS skills </a:t>
            </a:r>
            <a: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</a:t>
            </a:r>
            <a:r>
              <a:rPr lang="en-US" sz="4000" kern="1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productive</a:t>
            </a:r>
            <a: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writing </a:t>
            </a:r>
            <a:r>
              <a:rPr lang="en-US" sz="4000" kern="1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 native applications </a:t>
            </a:r>
            <a:r>
              <a:rPr lang="en-US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adhering to enterprise organizational best practices.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76AD7-4D7C-A0CC-82C8-F9E934B9A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958" y="4566889"/>
            <a:ext cx="4818276" cy="22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2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A7CB633-E423-B71B-B8A6-5DA7D54929F5}"/>
              </a:ext>
            </a:extLst>
          </p:cNvPr>
          <p:cNvGrpSpPr/>
          <p:nvPr/>
        </p:nvGrpSpPr>
        <p:grpSpPr>
          <a:xfrm>
            <a:off x="5285281" y="2337848"/>
            <a:ext cx="3766441" cy="3423134"/>
            <a:chOff x="4389733" y="1843657"/>
            <a:chExt cx="3766441" cy="342313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FF18E6-3FC4-9149-4F50-2F05399E0688}"/>
                </a:ext>
              </a:extLst>
            </p:cNvPr>
            <p:cNvSpPr/>
            <p:nvPr/>
          </p:nvSpPr>
          <p:spPr>
            <a:xfrm>
              <a:off x="4389733" y="1843657"/>
              <a:ext cx="3766441" cy="3423134"/>
            </a:xfrm>
            <a:prstGeom prst="ellipse">
              <a:avLst/>
            </a:prstGeom>
            <a:solidFill>
              <a:srgbClr val="CAFF9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0B45BE-E787-6D24-4A77-1EC83D315FB7}"/>
                </a:ext>
              </a:extLst>
            </p:cNvPr>
            <p:cNvSpPr txBox="1"/>
            <p:nvPr/>
          </p:nvSpPr>
          <p:spPr>
            <a:xfrm>
              <a:off x="4389745" y="3299823"/>
              <a:ext cx="12187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37">
                <a:defRPr/>
              </a:pPr>
              <a:r>
                <a:rPr lang="en-US" sz="1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Developer</a:t>
              </a:r>
              <a:br>
                <a:rPr lang="en-US" sz="1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Owns,</a:t>
              </a:r>
              <a:br>
                <a:rPr lang="en-US" sz="1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Self-service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B631BB-F018-2A7E-3490-05A6C4B264B0}"/>
              </a:ext>
            </a:extLst>
          </p:cNvPr>
          <p:cNvGrpSpPr/>
          <p:nvPr/>
        </p:nvGrpSpPr>
        <p:grpSpPr>
          <a:xfrm>
            <a:off x="6387188" y="2844876"/>
            <a:ext cx="2664535" cy="2545354"/>
            <a:chOff x="5491640" y="2350685"/>
            <a:chExt cx="2664535" cy="25453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8B4230C-CAA5-0D14-87D0-066C757615FE}"/>
                </a:ext>
              </a:extLst>
            </p:cNvPr>
            <p:cNvSpPr/>
            <p:nvPr/>
          </p:nvSpPr>
          <p:spPr>
            <a:xfrm>
              <a:off x="5491640" y="2350685"/>
              <a:ext cx="2664535" cy="2545354"/>
            </a:xfrm>
            <a:prstGeom prst="ellipse">
              <a:avLst/>
            </a:prstGeom>
            <a:solidFill>
              <a:srgbClr val="71BD2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1553AA-2878-82D2-DA60-C139657B3A52}"/>
                </a:ext>
              </a:extLst>
            </p:cNvPr>
            <p:cNvSpPr txBox="1"/>
            <p:nvPr/>
          </p:nvSpPr>
          <p:spPr>
            <a:xfrm>
              <a:off x="5670894" y="3407545"/>
              <a:ext cx="12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37">
                <a:defRPr/>
              </a:pPr>
              <a:r>
                <a:rPr lang="en-US" sz="1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Opinionated </a:t>
              </a:r>
              <a:br>
                <a:rPr lang="en-US" sz="1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ea typeface="Amazon Ember" panose="020B0603020204020204" pitchFamily="34" charset="0"/>
                  <a:cs typeface="Amazon Ember" panose="020B0603020204020204" pitchFamily="34" charset="0"/>
                </a:rPr>
                <a:t>Patterns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103D218-BA08-028C-2933-78CF7006021C}"/>
              </a:ext>
            </a:extLst>
          </p:cNvPr>
          <p:cNvSpPr txBox="1">
            <a:spLocks/>
          </p:cNvSpPr>
          <p:nvPr/>
        </p:nvSpPr>
        <p:spPr>
          <a:xfrm>
            <a:off x="613746" y="1263827"/>
            <a:ext cx="115824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tx1"/>
                </a:solidFill>
                <a:latin typeface="Amazon Ember Display" panose="020F0603020204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Where does it all fit?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A00B68-DB4B-4E0D-5AAA-BA0DE448F50F}"/>
              </a:ext>
            </a:extLst>
          </p:cNvPr>
          <p:cNvSpPr/>
          <p:nvPr/>
        </p:nvSpPr>
        <p:spPr>
          <a:xfrm>
            <a:off x="7766262" y="3569356"/>
            <a:ext cx="1285461" cy="1136198"/>
          </a:xfrm>
          <a:prstGeom prst="ellipse">
            <a:avLst/>
          </a:prstGeom>
          <a:solidFill>
            <a:srgbClr val="008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Core Controls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3D2E81-CD58-5A31-9BAE-F68E574F6840}"/>
              </a:ext>
            </a:extLst>
          </p:cNvPr>
          <p:cNvGrpSpPr/>
          <p:nvPr/>
        </p:nvGrpSpPr>
        <p:grpSpPr>
          <a:xfrm>
            <a:off x="10006214" y="1834603"/>
            <a:ext cx="1678580" cy="856696"/>
            <a:chOff x="9102725" y="1185863"/>
            <a:chExt cx="2201863" cy="1123764"/>
          </a:xfrm>
        </p:grpSpPr>
        <p:pic>
          <p:nvPicPr>
            <p:cNvPr id="16" name="Graphic 20">
              <a:extLst>
                <a:ext uri="{FF2B5EF4-FFF2-40B4-BE49-F238E27FC236}">
                  <a16:creationId xmlns:a16="http://schemas.microsoft.com/office/drawing/2014/main" id="{60EFB3AF-82CF-2760-9632-132067D67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3925" y="1185863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A850C31D-58EA-1F37-2B24-082C0C902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2725" y="1946276"/>
              <a:ext cx="2201863" cy="363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dirty="0"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AWS Control Tower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68F80B-75F6-068E-B4E8-66E2C5C156B1}"/>
              </a:ext>
            </a:extLst>
          </p:cNvPr>
          <p:cNvCxnSpPr>
            <a:cxnSpLocks/>
          </p:cNvCxnSpPr>
          <p:nvPr/>
        </p:nvCxnSpPr>
        <p:spPr>
          <a:xfrm flipV="1">
            <a:off x="8739726" y="2155762"/>
            <a:ext cx="1843161" cy="1921702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468DA8-6DB4-DE5D-AB6E-270604871923}"/>
              </a:ext>
            </a:extLst>
          </p:cNvPr>
          <p:cNvGrpSpPr/>
          <p:nvPr/>
        </p:nvGrpSpPr>
        <p:grpSpPr>
          <a:xfrm>
            <a:off x="10141515" y="4741358"/>
            <a:ext cx="1407978" cy="1468658"/>
            <a:chOff x="8221620" y="3899032"/>
            <a:chExt cx="1739838" cy="17088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96FC2E-3387-FF4C-A187-335E3D914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620" y="3899032"/>
              <a:ext cx="1739838" cy="614060"/>
            </a:xfrm>
            <a:prstGeom prst="rect">
              <a:avLst/>
            </a:prstGeom>
          </p:spPr>
        </p:pic>
        <p:pic>
          <p:nvPicPr>
            <p:cNvPr id="21" name="Graphic 17">
              <a:extLst>
                <a:ext uri="{FF2B5EF4-FFF2-40B4-BE49-F238E27FC236}">
                  <a16:creationId xmlns:a16="http://schemas.microsoft.com/office/drawing/2014/main" id="{54B935D4-81E2-D27D-827C-241858A25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2519" y="4535759"/>
              <a:ext cx="760412" cy="76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E9C34E-B281-70EB-06AF-2D9A57E3A3E5}"/>
                </a:ext>
              </a:extLst>
            </p:cNvPr>
            <p:cNvSpPr txBox="1"/>
            <p:nvPr/>
          </p:nvSpPr>
          <p:spPr>
            <a:xfrm>
              <a:off x="8667182" y="5285541"/>
              <a:ext cx="882395" cy="32229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dirty="0"/>
                <a:t>AWS CDK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925648-DBEB-75A0-E4AB-E4861659645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003357" y="4832615"/>
            <a:ext cx="2543515" cy="782765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7A90E8C-FD8D-7D26-178E-A0FF9B785412}"/>
              </a:ext>
            </a:extLst>
          </p:cNvPr>
          <p:cNvGrpSpPr/>
          <p:nvPr/>
        </p:nvGrpSpPr>
        <p:grpSpPr>
          <a:xfrm>
            <a:off x="3005894" y="2304611"/>
            <a:ext cx="2157069" cy="1118682"/>
            <a:chOff x="5468599" y="1173644"/>
            <a:chExt cx="2157069" cy="111868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A268EB8-1A00-833D-26CF-F1A264257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599" y="1173644"/>
              <a:ext cx="1359495" cy="1073161"/>
            </a:xfrm>
            <a:prstGeom prst="rect">
              <a:avLst/>
            </a:prstGeom>
          </p:spPr>
        </p:pic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7E611B90-38FC-7D07-1CD9-B885498513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8599" y="2015327"/>
              <a:ext cx="21570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sz="1200" b="0" i="0" dirty="0">
                  <a:solidFill>
                    <a:srgbClr val="FFFFFF"/>
                  </a:solidFill>
                  <a:effectLst/>
                  <a:latin typeface="Amazon Ember" panose="020B0603020204020204" pitchFamily="34" charset="0"/>
                </a:rPr>
                <a:t>Internal Developer Platform</a:t>
              </a:r>
              <a:endPara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F78181-4571-9DC4-05AF-D137A46CA97E}"/>
              </a:ext>
            </a:extLst>
          </p:cNvPr>
          <p:cNvCxnSpPr>
            <a:cxnSpLocks/>
          </p:cNvCxnSpPr>
          <p:nvPr/>
        </p:nvCxnSpPr>
        <p:spPr>
          <a:xfrm flipH="1" flipV="1">
            <a:off x="4588477" y="3497344"/>
            <a:ext cx="1291271" cy="296670"/>
          </a:xfrm>
          <a:prstGeom prst="straightConnector1">
            <a:avLst/>
          </a:prstGeom>
          <a:ln w="190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C3754-45F4-10B8-5BF4-01130308535D}"/>
              </a:ext>
            </a:extLst>
          </p:cNvPr>
          <p:cNvSpPr/>
          <p:nvPr/>
        </p:nvSpPr>
        <p:spPr>
          <a:xfrm>
            <a:off x="844669" y="5408797"/>
            <a:ext cx="2722877" cy="370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Security Foundations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E08E29-B8C7-1AD1-5679-6C0AA97ADBEA}"/>
              </a:ext>
            </a:extLst>
          </p:cNvPr>
          <p:cNvSpPr/>
          <p:nvPr/>
        </p:nvSpPr>
        <p:spPr>
          <a:xfrm>
            <a:off x="868735" y="4949062"/>
            <a:ext cx="2722877" cy="370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 Foundations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E13457-5C8C-4EA4-57A0-BCFF8A9E6335}"/>
              </a:ext>
            </a:extLst>
          </p:cNvPr>
          <p:cNvSpPr/>
          <p:nvPr/>
        </p:nvSpPr>
        <p:spPr>
          <a:xfrm>
            <a:off x="844668" y="4489327"/>
            <a:ext cx="2722877" cy="370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69372B-5A5E-262B-8DD7-B7768583C785}"/>
              </a:ext>
            </a:extLst>
          </p:cNvPr>
          <p:cNvGrpSpPr/>
          <p:nvPr/>
        </p:nvGrpSpPr>
        <p:grpSpPr>
          <a:xfrm>
            <a:off x="3567545" y="3497344"/>
            <a:ext cx="531806" cy="1637094"/>
            <a:chOff x="3567545" y="3497344"/>
            <a:chExt cx="531806" cy="163709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434B45F-3124-E122-0B83-070229469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9351" y="3497344"/>
              <a:ext cx="0" cy="1637094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BA9E78-FF90-1712-C285-61120ABB3052}"/>
                </a:ext>
              </a:extLst>
            </p:cNvPr>
            <p:cNvCxnSpPr>
              <a:stCxn id="29" idx="3"/>
            </p:cNvCxnSpPr>
            <p:nvPr/>
          </p:nvCxnSpPr>
          <p:spPr>
            <a:xfrm>
              <a:off x="3591612" y="5134438"/>
              <a:ext cx="507739" cy="0"/>
            </a:xfrm>
            <a:prstGeom prst="line">
              <a:avLst/>
            </a:prstGeom>
            <a:ln w="190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D1F829D-E52F-4A18-4EFB-8ADC9C31F645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3567545" y="4674703"/>
              <a:ext cx="531806" cy="0"/>
            </a:xfrm>
            <a:prstGeom prst="line">
              <a:avLst/>
            </a:prstGeom>
            <a:ln w="1905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E3D15D3-C2F1-D7CE-2437-DA8487681825}"/>
              </a:ext>
            </a:extLst>
          </p:cNvPr>
          <p:cNvSpPr/>
          <p:nvPr/>
        </p:nvSpPr>
        <p:spPr>
          <a:xfrm>
            <a:off x="844667" y="5868532"/>
            <a:ext cx="2722877" cy="3707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Landing Zones</a:t>
            </a:r>
          </a:p>
        </p:txBody>
      </p:sp>
    </p:spTree>
    <p:extLst>
      <p:ext uri="{BB962C8B-B14F-4D97-AF65-F5344CB8AC3E}">
        <p14:creationId xmlns:p14="http://schemas.microsoft.com/office/powerpoint/2010/main" val="181264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4AFC389-5D34-30F5-69D9-F02DFF4E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14401"/>
            <a:ext cx="6248401" cy="535531"/>
          </a:xfrm>
        </p:spPr>
        <p:txBody>
          <a:bodyPr/>
          <a:lstStyle/>
          <a:p>
            <a:r>
              <a:rPr lang="en-US" dirty="0"/>
              <a:t>No two organizations are alike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EECEF-0DBE-E5A1-2902-18D293F14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60611"/>
            <a:ext cx="7772400" cy="4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62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B0B69A-56F6-30C7-E1D3-ECE6C401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take to build a platform?</a:t>
            </a:r>
          </a:p>
        </p:txBody>
      </p:sp>
      <p:pic>
        <p:nvPicPr>
          <p:cNvPr id="87" name="Content Placeholder 48">
            <a:extLst>
              <a:ext uri="{FF2B5EF4-FFF2-40B4-BE49-F238E27FC236}">
                <a16:creationId xmlns:a16="http://schemas.microsoft.com/office/drawing/2014/main" id="{15DF55B5-216F-423D-9F75-8D20645BA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0717" y="5837451"/>
            <a:ext cx="574890" cy="64928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E4295271-C0C4-0595-F7A2-5D019BB2BC3A}"/>
              </a:ext>
            </a:extLst>
          </p:cNvPr>
          <p:cNvSpPr txBox="1"/>
          <p:nvPr/>
        </p:nvSpPr>
        <p:spPr>
          <a:xfrm>
            <a:off x="4977106" y="3505429"/>
            <a:ext cx="268361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/>
              <a:t>Minimum 12-16 months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5EC0D-26DF-6552-4376-0B7E54A22262}"/>
              </a:ext>
            </a:extLst>
          </p:cNvPr>
          <p:cNvSpPr/>
          <p:nvPr/>
        </p:nvSpPr>
        <p:spPr>
          <a:xfrm>
            <a:off x="0" y="1840883"/>
            <a:ext cx="12192000" cy="106522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4E515-8DD6-AE18-AD60-CB7695ABE95F}"/>
              </a:ext>
            </a:extLst>
          </p:cNvPr>
          <p:cNvSpPr/>
          <p:nvPr/>
        </p:nvSpPr>
        <p:spPr>
          <a:xfrm>
            <a:off x="0" y="4279111"/>
            <a:ext cx="12192000" cy="106522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0B4650-73B6-F5DB-E5C3-A1E2DE1F3EC0}"/>
              </a:ext>
            </a:extLst>
          </p:cNvPr>
          <p:cNvSpPr/>
          <p:nvPr/>
        </p:nvSpPr>
        <p:spPr>
          <a:xfrm>
            <a:off x="198303" y="1840883"/>
            <a:ext cx="1498295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Building Application foundations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648EF1-900E-C4CA-5C2A-0BF803347D55}"/>
              </a:ext>
            </a:extLst>
          </p:cNvPr>
          <p:cNvSpPr/>
          <p:nvPr/>
        </p:nvSpPr>
        <p:spPr>
          <a:xfrm>
            <a:off x="4962126" y="1840085"/>
            <a:ext cx="1498295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Building Opinionated templates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80DB5-082C-FEF8-287F-6BCAEC0CE750}"/>
              </a:ext>
            </a:extLst>
          </p:cNvPr>
          <p:cNvSpPr/>
          <p:nvPr/>
        </p:nvSpPr>
        <p:spPr>
          <a:xfrm>
            <a:off x="6556115" y="1837378"/>
            <a:ext cx="1498295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Solving Identity mapping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AA922B-D6B7-7CF3-CB8C-73899F08253D}"/>
              </a:ext>
            </a:extLst>
          </p:cNvPr>
          <p:cNvSpPr/>
          <p:nvPr/>
        </p:nvSpPr>
        <p:spPr>
          <a:xfrm>
            <a:off x="8150104" y="1840368"/>
            <a:ext cx="1291351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Integrating internal tools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80CE5-54FE-AA1B-7073-9A042317CB50}"/>
              </a:ext>
            </a:extLst>
          </p:cNvPr>
          <p:cNvSpPr/>
          <p:nvPr/>
        </p:nvSpPr>
        <p:spPr>
          <a:xfrm>
            <a:off x="10419826" y="1850878"/>
            <a:ext cx="1661356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Testing and migrations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5E9415-244A-2775-6A6A-0FE083EF7E3B}"/>
              </a:ext>
            </a:extLst>
          </p:cNvPr>
          <p:cNvSpPr/>
          <p:nvPr/>
        </p:nvSpPr>
        <p:spPr>
          <a:xfrm>
            <a:off x="1786244" y="1848903"/>
            <a:ext cx="1498295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Embedding security best practices and auditing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174B87-DB8D-4693-028D-F09D8FEB3E7C}"/>
              </a:ext>
            </a:extLst>
          </p:cNvPr>
          <p:cNvSpPr/>
          <p:nvPr/>
        </p:nvSpPr>
        <p:spPr>
          <a:xfrm>
            <a:off x="3374185" y="1848902"/>
            <a:ext cx="1498295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Automate application deployment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5BB95C9-834E-8FCA-2B2F-C1F987B453FC}"/>
              </a:ext>
            </a:extLst>
          </p:cNvPr>
          <p:cNvSpPr/>
          <p:nvPr/>
        </p:nvSpPr>
        <p:spPr>
          <a:xfrm rot="5400000">
            <a:off x="5792613" y="-2757890"/>
            <a:ext cx="606775" cy="11998940"/>
          </a:xfrm>
          <a:prstGeom prst="rightBrac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0BFF0A-2A48-76FE-30A0-585867E0FEE0}"/>
              </a:ext>
            </a:extLst>
          </p:cNvPr>
          <p:cNvSpPr/>
          <p:nvPr/>
        </p:nvSpPr>
        <p:spPr>
          <a:xfrm>
            <a:off x="9537149" y="1848902"/>
            <a:ext cx="786982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Pilot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9D9146-3BE9-47FF-BD22-C824A83D9EF2}"/>
              </a:ext>
            </a:extLst>
          </p:cNvPr>
          <p:cNvSpPr txBox="1"/>
          <p:nvPr/>
        </p:nvSpPr>
        <p:spPr>
          <a:xfrm>
            <a:off x="8371598" y="5977429"/>
            <a:ext cx="39808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/>
              <a:t>With OPA – shorten to 4 months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7F8F650B-C0CC-0414-AA9A-A00CC817E0D3}"/>
              </a:ext>
            </a:extLst>
          </p:cNvPr>
          <p:cNvSpPr/>
          <p:nvPr/>
        </p:nvSpPr>
        <p:spPr>
          <a:xfrm rot="5400000">
            <a:off x="9764062" y="3661001"/>
            <a:ext cx="606775" cy="4026081"/>
          </a:xfrm>
          <a:prstGeom prst="rightBrac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66108-7E69-30E5-B8F0-BB0CB160E560}"/>
              </a:ext>
            </a:extLst>
          </p:cNvPr>
          <p:cNvSpPr/>
          <p:nvPr/>
        </p:nvSpPr>
        <p:spPr>
          <a:xfrm>
            <a:off x="8150104" y="4281791"/>
            <a:ext cx="1291351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Integrating internal tools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852108-5994-6B89-FD65-F96E92DAF638}"/>
              </a:ext>
            </a:extLst>
          </p:cNvPr>
          <p:cNvSpPr/>
          <p:nvPr/>
        </p:nvSpPr>
        <p:spPr>
          <a:xfrm>
            <a:off x="10419826" y="4292301"/>
            <a:ext cx="1661356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Testing and migrations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703789-95C4-9672-C0C4-DB63BDF4AEA8}"/>
              </a:ext>
            </a:extLst>
          </p:cNvPr>
          <p:cNvSpPr/>
          <p:nvPr/>
        </p:nvSpPr>
        <p:spPr>
          <a:xfrm>
            <a:off x="9537149" y="4290325"/>
            <a:ext cx="786982" cy="1065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Pilot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DE7EF1-FFD8-2BBC-948B-1F92AE640CDB}"/>
              </a:ext>
            </a:extLst>
          </p:cNvPr>
          <p:cNvCxnSpPr>
            <a:cxnSpLocks/>
          </p:cNvCxnSpPr>
          <p:nvPr/>
        </p:nvCxnSpPr>
        <p:spPr>
          <a:xfrm>
            <a:off x="-15123" y="4822939"/>
            <a:ext cx="8054409" cy="2645"/>
          </a:xfrm>
          <a:prstGeom prst="straightConnector1">
            <a:avLst/>
          </a:prstGeom>
          <a:ln w="60325" cap="rnd">
            <a:solidFill>
              <a:schemeClr val="accent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xtract 21">
            <a:extLst>
              <a:ext uri="{FF2B5EF4-FFF2-40B4-BE49-F238E27FC236}">
                <a16:creationId xmlns:a16="http://schemas.microsoft.com/office/drawing/2014/main" id="{8ADA2048-6FC8-A640-0318-8ADB9B98CA70}"/>
              </a:ext>
            </a:extLst>
          </p:cNvPr>
          <p:cNvSpPr/>
          <p:nvPr/>
        </p:nvSpPr>
        <p:spPr>
          <a:xfrm rot="5400000">
            <a:off x="7743010" y="4657712"/>
            <a:ext cx="415616" cy="318000"/>
          </a:xfrm>
          <a:prstGeom prst="flowChartExtra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3" name="Extract 22">
            <a:extLst>
              <a:ext uri="{FF2B5EF4-FFF2-40B4-BE49-F238E27FC236}">
                <a16:creationId xmlns:a16="http://schemas.microsoft.com/office/drawing/2014/main" id="{105A6465-7E12-5A90-67A9-89047AA6A72B}"/>
              </a:ext>
            </a:extLst>
          </p:cNvPr>
          <p:cNvSpPr/>
          <p:nvPr/>
        </p:nvSpPr>
        <p:spPr>
          <a:xfrm rot="5400000">
            <a:off x="7576448" y="4670869"/>
            <a:ext cx="415616" cy="318000"/>
          </a:xfrm>
          <a:prstGeom prst="flowChartExtra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0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F1E9323-433F-A07A-226A-2F4E4A3A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 on AWS Approach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FD28B4-B532-E322-8866-509F1FB79A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4-way principles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65FF8-949C-0525-2093-2F7C0CA0EA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65A84D-E944-C451-83C9-05CB42AECF2F}"/>
              </a:ext>
            </a:extLst>
          </p:cNvPr>
          <p:cNvSpPr txBox="1">
            <a:spLocks/>
          </p:cNvSpPr>
          <p:nvPr/>
        </p:nvSpPr>
        <p:spPr>
          <a:xfrm>
            <a:off x="609599" y="1938162"/>
            <a:ext cx="1084677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1pPr>
            <a:lvl2pPr marL="2857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2pPr>
            <a:lvl3pPr marL="6286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mazon Ember" panose="020B0603020204020204" pitchFamily="34" charset="0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3pPr>
            <a:lvl4pPr marL="85883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4pPr>
            <a:lvl5pPr marL="103028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0"/>
              </a:spcAft>
              <a:buFont typeface="System Font Regular"/>
              <a:buChar char="✓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is boiled down to a </a:t>
            </a:r>
            <a:r>
              <a:rPr lang="en-US" sz="3200" kern="100" dirty="0">
                <a:solidFill>
                  <a:srgbClr val="0000A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 name </a:t>
            </a:r>
          </a:p>
          <a:p>
            <a:pPr marL="457200" indent="-457200">
              <a:spcAft>
                <a:spcPts val="0"/>
              </a:spcAft>
              <a:buFont typeface="System Font Regular"/>
              <a:buChar char="✓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Organizational standard patterns are boiled down to a </a:t>
            </a:r>
            <a:r>
              <a:rPr lang="en-US" sz="3200" kern="100" dirty="0">
                <a:solidFill>
                  <a:srgbClr val="0000A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wizard</a:t>
            </a:r>
          </a:p>
          <a:p>
            <a:pPr marL="457200" indent="-457200">
              <a:spcAft>
                <a:spcPts val="0"/>
              </a:spcAft>
              <a:buFont typeface="System Font Regular"/>
              <a:buChar char="✓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Application-focused UI</a:t>
            </a:r>
          </a:p>
          <a:p>
            <a:pPr marL="914400" lvl="1" indent="-457200">
              <a:buFont typeface="System Font Regular"/>
              <a:buChar char="✓"/>
            </a:pPr>
            <a:r>
              <a:rPr lang="en-US" sz="3200" kern="100" dirty="0">
                <a:solidFill>
                  <a:srgbClr val="0000A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Single-pane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glass</a:t>
            </a:r>
          </a:p>
          <a:p>
            <a:pPr marL="914400" lvl="1" indent="-457200">
              <a:buFont typeface="System Font Regular"/>
              <a:buChar char="✓"/>
            </a:pPr>
            <a:r>
              <a:rPr lang="en-US" sz="3200" kern="100" dirty="0">
                <a:solidFill>
                  <a:srgbClr val="0000A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switching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AWS console</a:t>
            </a:r>
          </a:p>
          <a:p>
            <a:pPr marL="914400" lvl="1" indent="-457200">
              <a:buFont typeface="System Font Regular"/>
              <a:buChar char="✓"/>
            </a:pPr>
            <a:r>
              <a:rPr lang="en-US" sz="3200" kern="100" dirty="0">
                <a:solidFill>
                  <a:srgbClr val="0000A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Self-Service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operations</a:t>
            </a:r>
          </a:p>
          <a:p>
            <a:pPr marL="628650" indent="-457200">
              <a:buFont typeface="System Font Regular"/>
              <a:buChar char="✓"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Utilize </a:t>
            </a:r>
            <a:r>
              <a:rPr lang="en-US" sz="3200" kern="100" dirty="0">
                <a:solidFill>
                  <a:srgbClr val="0000A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AWS Services</a:t>
            </a:r>
          </a:p>
        </p:txBody>
      </p:sp>
    </p:spTree>
    <p:extLst>
      <p:ext uri="{BB962C8B-B14F-4D97-AF65-F5344CB8AC3E}">
        <p14:creationId xmlns:p14="http://schemas.microsoft.com/office/powerpoint/2010/main" val="1652144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41E90E-193F-1B3B-A4F3-F01AB48C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64" y="913836"/>
            <a:ext cx="10972800" cy="535531"/>
          </a:xfrm>
        </p:spPr>
        <p:txBody>
          <a:bodyPr/>
          <a:lstStyle/>
          <a:p>
            <a:r>
              <a:rPr lang="en-US" sz="4000" dirty="0"/>
              <a:t>Orchestrate Platform and Applications (OPA!)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E4CD17-79A9-C465-BC47-2ADAC468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23F9D673-D99B-1A8F-A927-7F199B2A47DF}"/>
              </a:ext>
            </a:extLst>
          </p:cNvPr>
          <p:cNvSpPr txBox="1">
            <a:spLocks/>
          </p:cNvSpPr>
          <p:nvPr/>
        </p:nvSpPr>
        <p:spPr>
          <a:xfrm>
            <a:off x="304800" y="1471742"/>
            <a:ext cx="11582400" cy="2769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rial" panose="020B0604020202020204" pitchFamily="34" charset="0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1pPr>
            <a:lvl2pPr marL="2857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2pPr>
            <a:lvl3pPr marL="62865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mazon Ember" panose="020B0603020204020204" pitchFamily="34" charset="0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3pPr>
            <a:lvl4pPr marL="85883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4pPr>
            <a:lvl5pPr marL="1030288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Reference implementation of an Internal Developer Platform for AWS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24" descr="Three ways to boost your email security and brand reputation with AWS | AWS  Security Blog">
            <a:extLst>
              <a:ext uri="{FF2B5EF4-FFF2-40B4-BE49-F238E27FC236}">
                <a16:creationId xmlns:a16="http://schemas.microsoft.com/office/drawing/2014/main" id="{386D1946-A22E-8232-6941-4DACBF6C9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2014" r="22042" b="14439"/>
          <a:stretch/>
        </p:blipFill>
        <p:spPr bwMode="auto">
          <a:xfrm>
            <a:off x="7354518" y="3219078"/>
            <a:ext cx="1383222" cy="8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 descr="Backstage Software Catalog and Developer Platform">
            <a:extLst>
              <a:ext uri="{FF2B5EF4-FFF2-40B4-BE49-F238E27FC236}">
                <a16:creationId xmlns:a16="http://schemas.microsoft.com/office/drawing/2014/main" id="{2371E818-CF4E-7F86-CB47-570F2950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85" y="3200380"/>
            <a:ext cx="1709463" cy="9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24">
            <a:extLst>
              <a:ext uri="{FF2B5EF4-FFF2-40B4-BE49-F238E27FC236}">
                <a16:creationId xmlns:a16="http://schemas.microsoft.com/office/drawing/2014/main" id="{96B920E4-7057-E885-1D18-1F5593B78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310661" y="381281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AE9C6-9903-1FE6-6FBB-16AA34EFA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4" y="2248297"/>
            <a:ext cx="378972" cy="370733"/>
          </a:xfrm>
          <a:prstGeom prst="rect">
            <a:avLst/>
          </a:prstGeom>
        </p:spPr>
      </p:pic>
      <p:pic>
        <p:nvPicPr>
          <p:cNvPr id="11" name="Graphic 8">
            <a:extLst>
              <a:ext uri="{FF2B5EF4-FFF2-40B4-BE49-F238E27FC236}">
                <a16:creationId xmlns:a16="http://schemas.microsoft.com/office/drawing/2014/main" id="{EF250BF1-5F92-EBF9-69FB-C12D423E9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53464" y="326944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43">
            <a:extLst>
              <a:ext uri="{FF2B5EF4-FFF2-40B4-BE49-F238E27FC236}">
                <a16:creationId xmlns:a16="http://schemas.microsoft.com/office/drawing/2014/main" id="{91F6D722-63B2-9BB8-B6A5-2B5627676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304800" y="441059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05354C-AB65-8BD6-B785-28678A3A426A}"/>
              </a:ext>
            </a:extLst>
          </p:cNvPr>
          <p:cNvSpPr txBox="1"/>
          <p:nvPr/>
        </p:nvSpPr>
        <p:spPr>
          <a:xfrm>
            <a:off x="777900" y="2250045"/>
            <a:ext cx="239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7">
              <a:defRPr/>
            </a:pPr>
            <a:r>
              <a:rPr lang="en-US" sz="2000" dirty="0">
                <a:ea typeface="Amazon Ember" panose="020B0603020204020204" pitchFamily="34" charset="0"/>
                <a:cs typeface="Amazon Ember" panose="020B0603020204020204" pitchFamily="34" charset="0"/>
              </a:rPr>
              <a:t>Open source code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143754-C69D-29A4-F1C9-4F481C5107EC}"/>
              </a:ext>
            </a:extLst>
          </p:cNvPr>
          <p:cNvSpPr txBox="1"/>
          <p:nvPr/>
        </p:nvSpPr>
        <p:spPr>
          <a:xfrm>
            <a:off x="822542" y="3281057"/>
            <a:ext cx="2630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7">
              <a:defRPr/>
            </a:pPr>
            <a:r>
              <a:rPr lang="en-US" sz="2000" dirty="0">
                <a:ea typeface="Amazon Ember" panose="020B0603020204020204" pitchFamily="34" charset="0"/>
                <a:cs typeface="Amazon Ember" panose="020B0603020204020204" pitchFamily="34" charset="0"/>
              </a:rPr>
              <a:t>Dozens of Templates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C0959-88DC-A77F-B8E8-4D3C849372F8}"/>
              </a:ext>
            </a:extLst>
          </p:cNvPr>
          <p:cNvSpPr txBox="1"/>
          <p:nvPr/>
        </p:nvSpPr>
        <p:spPr>
          <a:xfrm>
            <a:off x="822542" y="3841929"/>
            <a:ext cx="2874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7">
              <a:defRPr/>
            </a:pPr>
            <a:r>
              <a:rPr lang="en-US" sz="2000" dirty="0">
                <a:ea typeface="Amazon Ember" panose="020B0603020204020204" pitchFamily="34" charset="0"/>
                <a:cs typeface="Amazon Ember" panose="020B0603020204020204" pitchFamily="34" charset="0"/>
              </a:rPr>
              <a:t>Example apps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D04BE-BD56-DD06-CFCA-05CDE1DFAD15}"/>
              </a:ext>
            </a:extLst>
          </p:cNvPr>
          <p:cNvSpPr txBox="1"/>
          <p:nvPr/>
        </p:nvSpPr>
        <p:spPr>
          <a:xfrm>
            <a:off x="832277" y="4413092"/>
            <a:ext cx="234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7">
              <a:defRPr/>
            </a:pPr>
            <a:r>
              <a:rPr lang="en-US" sz="2000" dirty="0">
                <a:ea typeface="Amazon Ember" panose="020B0603020204020204" pitchFamily="34" charset="0"/>
                <a:cs typeface="Amazon Ember" panose="020B0603020204020204" pitchFamily="34" charset="0"/>
              </a:rPr>
              <a:t>Backstage plugins</a:t>
            </a:r>
          </a:p>
        </p:txBody>
      </p:sp>
      <p:pic>
        <p:nvPicPr>
          <p:cNvPr id="17" name="Graphic 18">
            <a:extLst>
              <a:ext uri="{FF2B5EF4-FFF2-40B4-BE49-F238E27FC236}">
                <a16:creationId xmlns:a16="http://schemas.microsoft.com/office/drawing/2014/main" id="{FEB658D2-07B7-300F-7014-2F581841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94868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62DE2D-18AC-2BB5-52D1-5E7F762E925C}"/>
              </a:ext>
            </a:extLst>
          </p:cNvPr>
          <p:cNvSpPr txBox="1"/>
          <p:nvPr/>
        </p:nvSpPr>
        <p:spPr>
          <a:xfrm>
            <a:off x="832276" y="5026052"/>
            <a:ext cx="2864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7">
              <a:defRPr/>
            </a:pPr>
            <a:r>
              <a:rPr lang="en-US" sz="2000" dirty="0">
                <a:ea typeface="Amazon Ember" panose="020B0603020204020204" pitchFamily="34" charset="0"/>
                <a:cs typeface="Amazon Ember" panose="020B0603020204020204" pitchFamily="34" charset="0"/>
              </a:rPr>
              <a:t>Security best practices</a:t>
            </a:r>
          </a:p>
        </p:txBody>
      </p:sp>
      <p:pic>
        <p:nvPicPr>
          <p:cNvPr id="19" name="Graphic 16">
            <a:extLst>
              <a:ext uri="{FF2B5EF4-FFF2-40B4-BE49-F238E27FC236}">
                <a16:creationId xmlns:a16="http://schemas.microsoft.com/office/drawing/2014/main" id="{AD81C06D-ABC1-1711-45F1-0F1BBC8B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529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58FC52-1D9A-A898-9FD1-66CC3DFD205E}"/>
              </a:ext>
            </a:extLst>
          </p:cNvPr>
          <p:cNvSpPr txBox="1"/>
          <p:nvPr/>
        </p:nvSpPr>
        <p:spPr>
          <a:xfrm>
            <a:off x="774700" y="2779032"/>
            <a:ext cx="302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7">
              <a:defRPr/>
            </a:pPr>
            <a:r>
              <a:rPr lang="en-US" sz="2000" dirty="0">
                <a:ea typeface="Amazon Ember" panose="020B0603020204020204" pitchFamily="34" charset="0"/>
                <a:cs typeface="Amazon Ember" panose="020B0603020204020204" pitchFamily="34" charset="0"/>
              </a:rPr>
              <a:t>Designed for enterprise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52D77D-213D-270D-7317-8E787AD52F37}"/>
              </a:ext>
            </a:extLst>
          </p:cNvPr>
          <p:cNvGrpSpPr/>
          <p:nvPr/>
        </p:nvGrpSpPr>
        <p:grpSpPr>
          <a:xfrm>
            <a:off x="5794630" y="3448879"/>
            <a:ext cx="1644650" cy="392113"/>
            <a:chOff x="1082675" y="1816100"/>
            <a:chExt cx="1644650" cy="39211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750C5A1-A59A-B545-0057-3CD7F8752130}"/>
                </a:ext>
              </a:extLst>
            </p:cNvPr>
            <p:cNvCxnSpPr/>
            <p:nvPr/>
          </p:nvCxnSpPr>
          <p:spPr>
            <a:xfrm>
              <a:off x="1082675" y="2208213"/>
              <a:ext cx="164465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22FD0C8-8C3A-70CC-90D7-4AF4AD3D2A56}"/>
                </a:ext>
              </a:extLst>
            </p:cNvPr>
            <p:cNvCxnSpPr>
              <a:cxnSpLocks/>
            </p:cNvCxnSpPr>
            <p:nvPr/>
          </p:nvCxnSpPr>
          <p:spPr>
            <a:xfrm>
              <a:off x="1082675" y="2019300"/>
              <a:ext cx="164465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none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AC2138-4D57-43C5-8BDA-72C06B5EAEF4}"/>
                </a:ext>
              </a:extLst>
            </p:cNvPr>
            <p:cNvCxnSpPr/>
            <p:nvPr/>
          </p:nvCxnSpPr>
          <p:spPr>
            <a:xfrm>
              <a:off x="1082675" y="1816100"/>
              <a:ext cx="164465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arrow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720A9B0-4887-CA6D-3C76-503A5AA9CE62}"/>
              </a:ext>
            </a:extLst>
          </p:cNvPr>
          <p:cNvSpPr txBox="1"/>
          <p:nvPr/>
        </p:nvSpPr>
        <p:spPr>
          <a:xfrm>
            <a:off x="4367528" y="5862091"/>
            <a:ext cx="3456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https://opaonaws.io/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A5E1577-75DD-3102-1743-435DCFC035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59" y="2758458"/>
            <a:ext cx="1787241" cy="17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4491 L 6.25E-7 4.07407E-6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4491 L -4.16667E-7 1.11111E-6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75E-6 -0.04495 L -4.6875E-6 2.46914E-7 " pathEditMode="relative" rAng="0" ptsTypes="AA">
                                      <p:cBhvr>
                                        <p:cTn id="19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3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75E-6 -0.04495 L -4.6875E-6 2.46914E-7 " pathEditMode="relative" rAng="0" ptsTypes="AA">
                                      <p:cBhvr>
                                        <p:cTn id="24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4491 L -4.375E-6 -1.11111E-6 " pathEditMode="relative" rAng="0" ptsTypes="AA">
                                      <p:cBhvr>
                                        <p:cTn id="29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75E-6 -0.04495 L -4.6875E-6 2.46914E-7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4529-184F-F3D5-0E76-2ED1F98D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A4E8D-4065-CB6F-5149-6E84A9404A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714500"/>
            <a:ext cx="10972800" cy="3293209"/>
          </a:xfrm>
        </p:spPr>
        <p:txBody>
          <a:bodyPr/>
          <a:lstStyle/>
          <a:p>
            <a:r>
              <a:rPr lang="en-US" dirty="0"/>
              <a:t>Why is developer experience important?</a:t>
            </a:r>
          </a:p>
          <a:p>
            <a:r>
              <a:rPr lang="en-US" dirty="0"/>
              <a:t>Introduction to developer platforms</a:t>
            </a:r>
          </a:p>
          <a:p>
            <a:r>
              <a:rPr lang="en-US" dirty="0"/>
              <a:t>Common enterprise patterns</a:t>
            </a:r>
          </a:p>
          <a:p>
            <a:r>
              <a:rPr lang="en-US" dirty="0"/>
              <a:t>OPA on AWS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519CE-74C8-16A4-024A-BBF0021BDF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4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28EE70-89AC-3ED2-87B6-8E29CD4B7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187" y="785795"/>
            <a:ext cx="8631376" cy="5870644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A4AFC389-5D34-30F5-69D9-F02DFF4E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3746090" cy="978729"/>
          </a:xfrm>
        </p:spPr>
        <p:txBody>
          <a:bodyPr/>
          <a:lstStyle/>
          <a:p>
            <a:r>
              <a:rPr lang="en-US" dirty="0"/>
              <a:t>OPA on AWS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12976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BECDC6-DD4B-6461-7455-5256554E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 on AWS Around the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2967A9-E84D-660C-FAEF-FD139CB4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2BB45-DD73-11A4-F80A-DD6139DBE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81159"/>
            <a:ext cx="7772400" cy="34083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183476-409E-7A8B-F0BA-890C99B752CA}"/>
              </a:ext>
            </a:extLst>
          </p:cNvPr>
          <p:cNvSpPr txBox="1"/>
          <p:nvPr/>
        </p:nvSpPr>
        <p:spPr>
          <a:xfrm>
            <a:off x="609600" y="1673103"/>
            <a:ext cx="1353312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256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users a week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6F997-DC24-E846-B5C6-9E05B0A0871F}"/>
              </a:ext>
            </a:extLst>
          </p:cNvPr>
          <p:cNvSpPr txBox="1"/>
          <p:nvPr/>
        </p:nvSpPr>
        <p:spPr>
          <a:xfrm>
            <a:off x="2380488" y="1673103"/>
            <a:ext cx="1353312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3.4K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views a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1425F-2EFA-A030-58CA-7C0C9C711F68}"/>
              </a:ext>
            </a:extLst>
          </p:cNvPr>
          <p:cNvSpPr txBox="1"/>
          <p:nvPr/>
        </p:nvSpPr>
        <p:spPr>
          <a:xfrm>
            <a:off x="4151376" y="1673103"/>
            <a:ext cx="1353312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58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countries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86444-33C1-1115-391A-6E1CBC0C62B7}"/>
              </a:ext>
            </a:extLst>
          </p:cNvPr>
          <p:cNvSpPr txBox="1"/>
          <p:nvPr/>
        </p:nvSpPr>
        <p:spPr>
          <a:xfrm>
            <a:off x="9040368" y="3303327"/>
            <a:ext cx="27432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i="1" dirty="0"/>
              <a:t>“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Really made a huge difference to understand at the next level</a:t>
            </a:r>
            <a:r>
              <a:rPr lang="en-US" sz="1400" i="1" dirty="0"/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ED84D-B673-52FE-9E99-517A55459EB1}"/>
              </a:ext>
            </a:extLst>
          </p:cNvPr>
          <p:cNvSpPr txBox="1"/>
          <p:nvPr/>
        </p:nvSpPr>
        <p:spPr>
          <a:xfrm>
            <a:off x="9040368" y="2881159"/>
            <a:ext cx="27432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CUSTOMER QUOTES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B70C82-EAA5-3340-C826-EB2524CB0DFC}"/>
              </a:ext>
            </a:extLst>
          </p:cNvPr>
          <p:cNvSpPr txBox="1"/>
          <p:nvPr/>
        </p:nvSpPr>
        <p:spPr>
          <a:xfrm>
            <a:off x="9040368" y="3930021"/>
            <a:ext cx="27432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i="1" dirty="0"/>
              <a:t>“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This made my conference!</a:t>
            </a:r>
            <a:br>
              <a:rPr lang="en-US" sz="1400" i="1" dirty="0"/>
            </a:b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I'm here for OPA</a:t>
            </a:r>
            <a:r>
              <a:rPr lang="en-US" sz="1400" i="1" dirty="0"/>
              <a:t>” – </a:t>
            </a:r>
            <a:r>
              <a:rPr lang="en-US" sz="1400" i="1" dirty="0" err="1"/>
              <a:t>re:Invent</a:t>
            </a:r>
            <a:r>
              <a:rPr lang="en-US" sz="1400" i="1" dirty="0"/>
              <a:t>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C7989F-4084-0695-1F43-FD5FF24F2E5C}"/>
              </a:ext>
            </a:extLst>
          </p:cNvPr>
          <p:cNvSpPr txBox="1"/>
          <p:nvPr/>
        </p:nvSpPr>
        <p:spPr>
          <a:xfrm>
            <a:off x="9040368" y="4556715"/>
            <a:ext cx="27432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i="1" dirty="0"/>
              <a:t>“I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t’s the missing piece, we don't have anything like this</a:t>
            </a:r>
            <a:r>
              <a:rPr lang="en-US" sz="1400" i="1" dirty="0"/>
              <a:t>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D9E83C-413D-7A28-05A9-0EBA38772FF6}"/>
              </a:ext>
            </a:extLst>
          </p:cNvPr>
          <p:cNvSpPr txBox="1"/>
          <p:nvPr/>
        </p:nvSpPr>
        <p:spPr>
          <a:xfrm>
            <a:off x="9040368" y="5183409"/>
            <a:ext cx="274320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i="1" dirty="0"/>
              <a:t>“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If you give a developer the right amount of data, they’ll make the right decisions</a:t>
            </a:r>
            <a:r>
              <a:rPr lang="en-US" sz="1400" i="1" dirty="0"/>
              <a:t>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CD1025-9FA8-3002-018E-17981C0FBA24}"/>
              </a:ext>
            </a:extLst>
          </p:cNvPr>
          <p:cNvSpPr txBox="1"/>
          <p:nvPr/>
        </p:nvSpPr>
        <p:spPr>
          <a:xfrm>
            <a:off x="5922263" y="1673102"/>
            <a:ext cx="1569918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1.1K+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YouTube views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9006F1-B8AF-E2AA-DDDB-0D16A80DC5DF}"/>
              </a:ext>
            </a:extLst>
          </p:cNvPr>
          <p:cNvGrpSpPr/>
          <p:nvPr/>
        </p:nvGrpSpPr>
        <p:grpSpPr>
          <a:xfrm>
            <a:off x="9168842" y="1635876"/>
            <a:ext cx="2263915" cy="1054100"/>
            <a:chOff x="9318485" y="1635876"/>
            <a:chExt cx="2263915" cy="10541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682B9A-26D9-54C3-0BB6-7DE71049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6000" y="1635876"/>
              <a:ext cx="1676400" cy="1054100"/>
            </a:xfrm>
            <a:prstGeom prst="rect">
              <a:avLst/>
            </a:prstGeom>
          </p:spPr>
        </p:pic>
        <p:pic>
          <p:nvPicPr>
            <p:cNvPr id="23" name="Picture 2" descr="Github Logo PNG Vector (SVG) Free Download">
              <a:extLst>
                <a:ext uri="{FF2B5EF4-FFF2-40B4-BE49-F238E27FC236}">
                  <a16:creationId xmlns:a16="http://schemas.microsoft.com/office/drawing/2014/main" id="{8B94F3F6-5FDB-4BD9-DBF3-E610F9F29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485" y="1919032"/>
              <a:ext cx="493027" cy="49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4394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BECDC6-DD4B-6461-7455-5256554E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developer experience easy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ACE06-D736-082F-2C90-0825FC68A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39863"/>
            <a:ext cx="5216502" cy="420373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4106667-D0B4-A252-5438-E44A8CB5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903" y="1739863"/>
            <a:ext cx="2431980" cy="28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2B05FF9-D4B4-603D-8F50-4CFDCD7B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01" y="1739863"/>
            <a:ext cx="3152003" cy="44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01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BECDC6-DD4B-6461-7455-5256554E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developer experience easy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CED987-86EB-FE0B-E97F-7AC815042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148" y="1569200"/>
            <a:ext cx="9087704" cy="485390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9D3C6A0-21DB-4711-B89F-E7B55984BE06}"/>
              </a:ext>
            </a:extLst>
          </p:cNvPr>
          <p:cNvSpPr/>
          <p:nvPr/>
        </p:nvSpPr>
        <p:spPr>
          <a:xfrm>
            <a:off x="2832410" y="1416752"/>
            <a:ext cx="2040673" cy="81403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922179-690C-AFEF-AE15-36C40C822856}"/>
              </a:ext>
            </a:extLst>
          </p:cNvPr>
          <p:cNvCxnSpPr/>
          <p:nvPr/>
        </p:nvCxnSpPr>
        <p:spPr>
          <a:xfrm>
            <a:off x="4873083" y="1823770"/>
            <a:ext cx="3289610" cy="0"/>
          </a:xfrm>
          <a:prstGeom prst="straightConnector1">
            <a:avLst/>
          </a:prstGeom>
          <a:ln w="1905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CC42891-B9C2-1931-2786-B54AC2C8E212}"/>
              </a:ext>
            </a:extLst>
          </p:cNvPr>
          <p:cNvSpPr txBox="1"/>
          <p:nvPr/>
        </p:nvSpPr>
        <p:spPr>
          <a:xfrm>
            <a:off x="8162693" y="1500604"/>
            <a:ext cx="158506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dirty="0"/>
              <a:t>Environment Selector</a:t>
            </a:r>
          </a:p>
        </p:txBody>
      </p:sp>
    </p:spTree>
    <p:extLst>
      <p:ext uri="{BB962C8B-B14F-4D97-AF65-F5344CB8AC3E}">
        <p14:creationId xmlns:p14="http://schemas.microsoft.com/office/powerpoint/2010/main" val="39629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BECDC6-DD4B-6461-7455-5256554E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developer experience easy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8E97A9-A858-6005-489F-A57AAEB28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9932"/>
            <a:ext cx="6694449" cy="4672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6D086F-9029-36AF-BB66-AC95E3FA3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523" y="1449932"/>
            <a:ext cx="3891101" cy="30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19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163B-0A76-F152-DE58-726043D42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Responsibilities and ownership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D2F59C-57C6-DDF1-34B2-37EFE5D2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990343-5E0C-4E19-4BD1-58C542D2763E}"/>
              </a:ext>
            </a:extLst>
          </p:cNvPr>
          <p:cNvSpPr/>
          <p:nvPr/>
        </p:nvSpPr>
        <p:spPr>
          <a:xfrm>
            <a:off x="6599606" y="4755281"/>
            <a:ext cx="1765300" cy="889002"/>
          </a:xfrm>
          <a:prstGeom prst="rect">
            <a:avLst/>
          </a:prstGeom>
          <a:solidFill>
            <a:srgbClr val="FAFAFA">
              <a:alpha val="20000"/>
            </a:srgb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tIns="9144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 Provider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56E87F-7A2D-8B78-B1B6-B2A0B5A83F41}"/>
              </a:ext>
            </a:extLst>
          </p:cNvPr>
          <p:cNvSpPr/>
          <p:nvPr/>
        </p:nvSpPr>
        <p:spPr>
          <a:xfrm>
            <a:off x="6599606" y="3425215"/>
            <a:ext cx="1765300" cy="889002"/>
          </a:xfrm>
          <a:prstGeom prst="rect">
            <a:avLst/>
          </a:prstGeom>
          <a:solidFill>
            <a:srgbClr val="FAFAFA">
              <a:alpha val="20000"/>
            </a:srgb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tIns="9144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DCC318-20A3-1CA6-6470-FC377F697E4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482256" y="4314217"/>
            <a:ext cx="0" cy="441064"/>
          </a:xfrm>
          <a:prstGeom prst="straightConnector1">
            <a:avLst/>
          </a:prstGeom>
          <a:ln w="12700">
            <a:solidFill>
              <a:srgbClr val="8FA7C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54692A-B9C6-056E-5D1B-81AD423F2D91}"/>
              </a:ext>
            </a:extLst>
          </p:cNvPr>
          <p:cNvSpPr/>
          <p:nvPr/>
        </p:nvSpPr>
        <p:spPr>
          <a:xfrm>
            <a:off x="5528273" y="2111082"/>
            <a:ext cx="1765300" cy="889002"/>
          </a:xfrm>
          <a:prstGeom prst="rect">
            <a:avLst/>
          </a:prstGeom>
          <a:solidFill>
            <a:srgbClr val="FAFAFA">
              <a:alpha val="20000"/>
            </a:srgb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tIns="9144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 (apps)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F4D25-2CF8-44DC-D96D-AC95CBB3F9CB}"/>
              </a:ext>
            </a:extLst>
          </p:cNvPr>
          <p:cNvSpPr/>
          <p:nvPr/>
        </p:nvSpPr>
        <p:spPr>
          <a:xfrm>
            <a:off x="7685457" y="2111082"/>
            <a:ext cx="1765300" cy="889002"/>
          </a:xfrm>
          <a:prstGeom prst="rect">
            <a:avLst/>
          </a:prstGeom>
          <a:solidFill>
            <a:srgbClr val="FAFAFA">
              <a:alpha val="20000"/>
            </a:srgb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tIns="9144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6DC3324F-8CC6-EBBF-192E-235FCDE63D1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39080" y="2675402"/>
            <a:ext cx="441063" cy="1058563"/>
          </a:xfrm>
          <a:prstGeom prst="bentConnector3">
            <a:avLst>
              <a:gd name="adj1" fmla="val 50000"/>
            </a:avLst>
          </a:prstGeom>
          <a:ln w="12700">
            <a:solidFill>
              <a:srgbClr val="8FA7C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F91BC096-6799-DCB2-5BBC-E441FFB26198}"/>
              </a:ext>
            </a:extLst>
          </p:cNvPr>
          <p:cNvCxnSpPr>
            <a:cxnSpLocks/>
          </p:cNvCxnSpPr>
          <p:nvPr/>
        </p:nvCxnSpPr>
        <p:spPr>
          <a:xfrm rot="5400000">
            <a:off x="7817672" y="2650461"/>
            <a:ext cx="441063" cy="1098621"/>
          </a:xfrm>
          <a:prstGeom prst="bentConnector3">
            <a:avLst>
              <a:gd name="adj1" fmla="val 50000"/>
            </a:avLst>
          </a:prstGeom>
          <a:ln w="12700">
            <a:solidFill>
              <a:srgbClr val="8FA7C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91444F-A687-93E4-4E02-05FF29AE72C2}"/>
              </a:ext>
            </a:extLst>
          </p:cNvPr>
          <p:cNvGrpSpPr/>
          <p:nvPr/>
        </p:nvGrpSpPr>
        <p:grpSpPr>
          <a:xfrm>
            <a:off x="881345" y="1823047"/>
            <a:ext cx="978153" cy="1265299"/>
            <a:chOff x="10431078" y="1590459"/>
            <a:chExt cx="978153" cy="12652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86E816-A53D-FC48-A43E-0B395056744C}"/>
                </a:ext>
              </a:extLst>
            </p:cNvPr>
            <p:cNvGrpSpPr/>
            <p:nvPr/>
          </p:nvGrpSpPr>
          <p:grpSpPr>
            <a:xfrm>
              <a:off x="10642994" y="1590459"/>
              <a:ext cx="554318" cy="663109"/>
              <a:chOff x="814837" y="1944809"/>
              <a:chExt cx="503925" cy="602826"/>
            </a:xfrm>
          </p:grpSpPr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85CE0E58-5CE0-1E37-9526-70AE2CCA3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814839" y="1944811"/>
                <a:ext cx="503923" cy="602824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BB831D27-9DA4-7C31-882E-B86138A2B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814837" y="1944809"/>
                <a:ext cx="503923" cy="602824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4AAAE0-569C-1255-4FFB-54EDE59297BD}"/>
                </a:ext>
              </a:extLst>
            </p:cNvPr>
            <p:cNvSpPr/>
            <p:nvPr/>
          </p:nvSpPr>
          <p:spPr>
            <a:xfrm>
              <a:off x="10431078" y="2394093"/>
              <a:ext cx="97815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Application</a:t>
              </a:r>
            </a:p>
            <a:p>
              <a:pPr algn="ctr"/>
              <a:r>
                <a:rPr lang="en-US" sz="1200" dirty="0"/>
                <a:t>Developer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DD0384-5569-69E4-7853-1EE20AB5832F}"/>
              </a:ext>
            </a:extLst>
          </p:cNvPr>
          <p:cNvCxnSpPr>
            <a:cxnSpLocks/>
          </p:cNvCxnSpPr>
          <p:nvPr/>
        </p:nvCxnSpPr>
        <p:spPr>
          <a:xfrm>
            <a:off x="1859498" y="2333497"/>
            <a:ext cx="3409187" cy="0"/>
          </a:xfrm>
          <a:prstGeom prst="straightConnector1">
            <a:avLst/>
          </a:prstGeom>
          <a:ln w="12700">
            <a:solidFill>
              <a:srgbClr val="8FA7C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2B056B-0C6A-F32E-0C9E-D26C11D203A0}"/>
              </a:ext>
            </a:extLst>
          </p:cNvPr>
          <p:cNvSpPr txBox="1"/>
          <p:nvPr/>
        </p:nvSpPr>
        <p:spPr>
          <a:xfrm>
            <a:off x="2984705" y="2506454"/>
            <a:ext cx="115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application or resource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42344E-A3B4-25FA-289E-CE4E95061328}"/>
              </a:ext>
            </a:extLst>
          </p:cNvPr>
          <p:cNvSpPr txBox="1"/>
          <p:nvPr/>
        </p:nvSpPr>
        <p:spPr>
          <a:xfrm>
            <a:off x="5276036" y="3074150"/>
            <a:ext cx="1158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 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73177C-8861-C163-CFFB-F80447BB0A2A}"/>
              </a:ext>
            </a:extLst>
          </p:cNvPr>
          <p:cNvSpPr txBox="1"/>
          <p:nvPr/>
        </p:nvSpPr>
        <p:spPr>
          <a:xfrm>
            <a:off x="7428742" y="4529632"/>
            <a:ext cx="365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4F5903-E939-DBC3-5B89-DBF39D4E98C3}"/>
              </a:ext>
            </a:extLst>
          </p:cNvPr>
          <p:cNvSpPr txBox="1"/>
          <p:nvPr/>
        </p:nvSpPr>
        <p:spPr>
          <a:xfrm>
            <a:off x="5298161" y="4396249"/>
            <a:ext cx="2313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one or more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C8C4BB-2B19-9873-EE85-463F474FBBBB}"/>
              </a:ext>
            </a:extLst>
          </p:cNvPr>
          <p:cNvGrpSpPr/>
          <p:nvPr/>
        </p:nvGrpSpPr>
        <p:grpSpPr>
          <a:xfrm>
            <a:off x="10549001" y="4396249"/>
            <a:ext cx="805028" cy="1278053"/>
            <a:chOff x="10777372" y="2903926"/>
            <a:chExt cx="805028" cy="12780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1394FD1-A9A6-41B9-9F82-E16D02F81EF2}"/>
                </a:ext>
              </a:extLst>
            </p:cNvPr>
            <p:cNvGrpSpPr/>
            <p:nvPr/>
          </p:nvGrpSpPr>
          <p:grpSpPr>
            <a:xfrm>
              <a:off x="10920153" y="2903926"/>
              <a:ext cx="519076" cy="653525"/>
              <a:chOff x="830893" y="3427117"/>
              <a:chExt cx="471887" cy="594114"/>
            </a:xfrm>
          </p:grpSpPr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AF97314C-9FEA-66F8-9277-C41C6F18B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830893" y="3427117"/>
                <a:ext cx="471887" cy="594114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0F191FEB-2896-7865-4249-37EA1EF80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830893" y="3427117"/>
                <a:ext cx="471887" cy="594114"/>
              </a:xfrm>
              <a:prstGeom prst="rect">
                <a:avLst/>
              </a:prstGeom>
            </p:spPr>
          </p:pic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85164C-EA9C-9722-3695-19407EAC4204}"/>
                </a:ext>
              </a:extLst>
            </p:cNvPr>
            <p:cNvSpPr/>
            <p:nvPr/>
          </p:nvSpPr>
          <p:spPr>
            <a:xfrm>
              <a:off x="10777372" y="3720314"/>
              <a:ext cx="8050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/>
                <a:t>Platform</a:t>
              </a:r>
            </a:p>
            <a:p>
              <a:pPr algn="ctr"/>
              <a:r>
                <a:rPr lang="en-US" sz="1200" dirty="0"/>
                <a:t>Engineer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BA32FE7-CA9B-C4C5-DE66-AA6A1D62D047}"/>
              </a:ext>
            </a:extLst>
          </p:cNvPr>
          <p:cNvCxnSpPr>
            <a:cxnSpLocks/>
          </p:cNvCxnSpPr>
          <p:nvPr/>
        </p:nvCxnSpPr>
        <p:spPr>
          <a:xfrm rot="10800000">
            <a:off x="8568107" y="3939447"/>
            <a:ext cx="1980894" cy="867185"/>
          </a:xfrm>
          <a:prstGeom prst="bentConnector3">
            <a:avLst>
              <a:gd name="adj1" fmla="val 50000"/>
            </a:avLst>
          </a:prstGeom>
          <a:ln w="12700">
            <a:solidFill>
              <a:srgbClr val="8FA7C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3">
            <a:extLst>
              <a:ext uri="{FF2B5EF4-FFF2-40B4-BE49-F238E27FC236}">
                <a16:creationId xmlns:a16="http://schemas.microsoft.com/office/drawing/2014/main" id="{EA1F6DFA-DCD0-E399-50E8-6777B075D53B}"/>
              </a:ext>
            </a:extLst>
          </p:cNvPr>
          <p:cNvCxnSpPr>
            <a:cxnSpLocks/>
          </p:cNvCxnSpPr>
          <p:nvPr/>
        </p:nvCxnSpPr>
        <p:spPr>
          <a:xfrm rot="10800000" flipV="1">
            <a:off x="8623303" y="4811747"/>
            <a:ext cx="1925698" cy="499515"/>
          </a:xfrm>
          <a:prstGeom prst="bentConnector3">
            <a:avLst>
              <a:gd name="adj1" fmla="val 51507"/>
            </a:avLst>
          </a:prstGeom>
          <a:ln w="12700">
            <a:solidFill>
              <a:srgbClr val="8FA7C4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7D903A1-9D45-5FFC-8E82-0888851D5527}"/>
              </a:ext>
            </a:extLst>
          </p:cNvPr>
          <p:cNvSpPr txBox="1"/>
          <p:nvPr/>
        </p:nvSpPr>
        <p:spPr>
          <a:xfrm>
            <a:off x="9371372" y="4494574"/>
            <a:ext cx="1158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</a:t>
            </a:r>
          </a:p>
        </p:txBody>
      </p:sp>
    </p:spTree>
    <p:extLst>
      <p:ext uri="{BB962C8B-B14F-4D97-AF65-F5344CB8AC3E}">
        <p14:creationId xmlns:p14="http://schemas.microsoft.com/office/powerpoint/2010/main" val="2478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8" grpId="0"/>
      <p:bldP spid="36" grpId="0"/>
      <p:bldP spid="37" grpId="0"/>
      <p:bldP spid="38" grpId="0"/>
      <p:bldP spid="52" grpId="0"/>
      <p:bldP spid="5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733C-8999-3866-A076-AF4F3E9F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Provider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E2BC09-C00B-879E-AD5F-98579B4F4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710E46-A847-F2FB-A650-DE7480A96B34}"/>
              </a:ext>
            </a:extLst>
          </p:cNvPr>
          <p:cNvSpPr/>
          <p:nvPr/>
        </p:nvSpPr>
        <p:spPr>
          <a:xfrm>
            <a:off x="1169073" y="1416425"/>
            <a:ext cx="10144386" cy="4849906"/>
          </a:xfrm>
          <a:prstGeom prst="rect">
            <a:avLst/>
          </a:prstGeom>
          <a:solidFill>
            <a:srgbClr val="FAFAFA">
              <a:alpha val="10000"/>
            </a:srgb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tIns="9144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 Provider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BBB5F9-2B92-B732-D8A5-E0674DE171FA}"/>
              </a:ext>
            </a:extLst>
          </p:cNvPr>
          <p:cNvSpPr/>
          <p:nvPr/>
        </p:nvSpPr>
        <p:spPr>
          <a:xfrm>
            <a:off x="8070751" y="3121082"/>
            <a:ext cx="2334781" cy="2114308"/>
          </a:xfrm>
          <a:prstGeom prst="rect">
            <a:avLst/>
          </a:prstGeom>
          <a:solidFill>
            <a:srgbClr val="C1F3FF">
              <a:alpha val="15000"/>
            </a:srgb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50292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3A0C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Subnet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4DF835-3E41-612F-A930-F95DE2DA89F8}"/>
              </a:ext>
            </a:extLst>
          </p:cNvPr>
          <p:cNvSpPr/>
          <p:nvPr/>
        </p:nvSpPr>
        <p:spPr>
          <a:xfrm>
            <a:off x="2850776" y="2273959"/>
            <a:ext cx="8014448" cy="3588960"/>
          </a:xfrm>
          <a:prstGeom prst="rect">
            <a:avLst/>
          </a:prstGeom>
          <a:noFill/>
          <a:ln w="12700" cap="flat" cmpd="sng" algn="ctr">
            <a:solidFill>
              <a:srgbClr val="03A0C7"/>
            </a:solidFill>
            <a:prstDash val="sysDash"/>
            <a:miter lim="800000"/>
          </a:ln>
          <a:effectLst/>
        </p:spPr>
        <p:txBody>
          <a:bodyPr lIns="502920" tIns="9144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3A0C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412DB5-4A6F-766F-98E1-581B519779F1}"/>
              </a:ext>
            </a:extLst>
          </p:cNvPr>
          <p:cNvSpPr/>
          <p:nvPr/>
        </p:nvSpPr>
        <p:spPr>
          <a:xfrm>
            <a:off x="1326776" y="1819300"/>
            <a:ext cx="9825317" cy="4312559"/>
          </a:xfrm>
          <a:prstGeom prst="rect">
            <a:avLst/>
          </a:prstGeom>
          <a:noFill/>
          <a:ln w="12700" cap="flat" cmpd="sng" algn="ctr">
            <a:solidFill>
              <a:srgbClr val="FF4F8B"/>
            </a:solidFill>
            <a:prstDash val="solid"/>
            <a:miter lim="800000"/>
          </a:ln>
          <a:effectLst/>
        </p:spPr>
        <p:txBody>
          <a:bodyPr lIns="502920" tIns="9144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4F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AWS account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AD1DF92-1A98-F3A4-E965-AA4088BD1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26776" y="1822698"/>
            <a:ext cx="381000" cy="381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B01A76C-52CF-2DE7-9FFA-5E8E2323C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71841" y="3125026"/>
            <a:ext cx="381000" cy="381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9A4A61-374E-0E3C-1D42-1CD53C0C3C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850776" y="2272576"/>
            <a:ext cx="381000" cy="381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B5788A3-F5D4-413B-C2F6-4E3F3BCB7FF2}"/>
              </a:ext>
            </a:extLst>
          </p:cNvPr>
          <p:cNvGrpSpPr/>
          <p:nvPr/>
        </p:nvGrpSpPr>
        <p:grpSpPr>
          <a:xfrm>
            <a:off x="1466596" y="2477849"/>
            <a:ext cx="1260156" cy="883117"/>
            <a:chOff x="15525" y="1999151"/>
            <a:chExt cx="1260156" cy="883117"/>
          </a:xfrm>
        </p:grpSpPr>
        <p:sp>
          <p:nvSpPr>
            <p:cNvPr id="20" name="TextBox 29">
              <a:extLst>
                <a:ext uri="{FF2B5EF4-FFF2-40B4-BE49-F238E27FC236}">
                  <a16:creationId xmlns:a16="http://schemas.microsoft.com/office/drawing/2014/main" id="{6F7C5509-359C-9C8F-9E55-96D6B9EAC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25" y="2451381"/>
              <a:ext cx="126015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Provisioning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Role</a:t>
              </a:r>
            </a:p>
          </p:txBody>
        </p:sp>
        <p:pic>
          <p:nvPicPr>
            <p:cNvPr id="21" name="Graphic 49">
              <a:extLst>
                <a:ext uri="{FF2B5EF4-FFF2-40B4-BE49-F238E27FC236}">
                  <a16:creationId xmlns:a16="http://schemas.microsoft.com/office/drawing/2014/main" id="{7A799B2D-C1C9-13C1-C305-72083C473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 bwMode="auto">
            <a:xfrm>
              <a:off x="390461" y="1999151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E0458D-4ADE-D087-3BA9-CDE7BBCB9D23}"/>
              </a:ext>
            </a:extLst>
          </p:cNvPr>
          <p:cNvGrpSpPr/>
          <p:nvPr/>
        </p:nvGrpSpPr>
        <p:grpSpPr>
          <a:xfrm>
            <a:off x="1466596" y="3547506"/>
            <a:ext cx="1260156" cy="883117"/>
            <a:chOff x="-32733" y="2971800"/>
            <a:chExt cx="1260156" cy="8831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4EBF63-DFB6-2515-CF7D-BCF83A4F8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733" y="3424030"/>
              <a:ext cx="126015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Operations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Role</a:t>
              </a:r>
            </a:p>
          </p:txBody>
        </p:sp>
        <p:pic>
          <p:nvPicPr>
            <p:cNvPr id="24" name="Graphic 49">
              <a:extLst>
                <a:ext uri="{FF2B5EF4-FFF2-40B4-BE49-F238E27FC236}">
                  <a16:creationId xmlns:a16="http://schemas.microsoft.com/office/drawing/2014/main" id="{873FCE2E-D8A1-5F9A-D5CE-44A352B64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 bwMode="auto">
            <a:xfrm>
              <a:off x="342203" y="2971800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F63D696-C88D-0FCB-0C9D-38D9DB19E741}"/>
              </a:ext>
            </a:extLst>
          </p:cNvPr>
          <p:cNvSpPr/>
          <p:nvPr/>
        </p:nvSpPr>
        <p:spPr>
          <a:xfrm>
            <a:off x="4589110" y="2689455"/>
            <a:ext cx="5985290" cy="2841770"/>
          </a:xfrm>
          <a:prstGeom prst="rect">
            <a:avLst/>
          </a:prstGeom>
          <a:noFill/>
          <a:ln w="12700">
            <a:solidFill>
              <a:srgbClr val="A1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A1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private cloud (VPC)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F34C500-020A-CECD-C669-359BF6204D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89110" y="2689455"/>
            <a:ext cx="381000" cy="381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1A8373D-5429-AAD9-8F8D-58913FF627C7}"/>
              </a:ext>
            </a:extLst>
          </p:cNvPr>
          <p:cNvSpPr/>
          <p:nvPr/>
        </p:nvSpPr>
        <p:spPr>
          <a:xfrm>
            <a:off x="5356346" y="3121082"/>
            <a:ext cx="2334781" cy="2114308"/>
          </a:xfrm>
          <a:prstGeom prst="rect">
            <a:avLst/>
          </a:prstGeom>
          <a:solidFill>
            <a:srgbClr val="C1F3FF">
              <a:alpha val="15000"/>
            </a:srgbClr>
          </a:solidFill>
          <a:ln w="12700" cap="flat" cmpd="sng" algn="ctr">
            <a:noFill/>
            <a:prstDash val="dash"/>
            <a:miter lim="800000"/>
          </a:ln>
          <a:effectLst/>
        </p:spPr>
        <p:txBody>
          <a:bodyPr lIns="50292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Subnet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E16206-8BFF-73C9-A0B1-F4203649C819}"/>
              </a:ext>
            </a:extLst>
          </p:cNvPr>
          <p:cNvSpPr/>
          <p:nvPr/>
        </p:nvSpPr>
        <p:spPr>
          <a:xfrm>
            <a:off x="5540189" y="3735177"/>
            <a:ext cx="4659276" cy="1294024"/>
          </a:xfrm>
          <a:prstGeom prst="rect">
            <a:avLst/>
          </a:prstGeom>
          <a:noFill/>
          <a:ln w="12700">
            <a:solidFill>
              <a:srgbClr val="FF9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99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runtime (ECS / EKS)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AA85435-BB09-5549-E211-C83626C22D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550188" y="3743209"/>
            <a:ext cx="381000" cy="381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19E9113-953A-3AD7-1AA1-34EA7BCF70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368653" y="3121082"/>
            <a:ext cx="381000" cy="381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84C52B4-2859-1235-D0E4-852045559693}"/>
              </a:ext>
            </a:extLst>
          </p:cNvPr>
          <p:cNvGrpSpPr/>
          <p:nvPr/>
        </p:nvGrpSpPr>
        <p:grpSpPr>
          <a:xfrm>
            <a:off x="3317956" y="5106660"/>
            <a:ext cx="905331" cy="707698"/>
            <a:chOff x="1670123" y="4444983"/>
            <a:chExt cx="905331" cy="707698"/>
          </a:xfrm>
        </p:grpSpPr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8BAA14C8-286C-402B-C25E-B5C8D0E1B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0123" y="4891071"/>
              <a:ext cx="90533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prstClr val="white"/>
                  </a:solidFill>
                  <a:latin typeface="Arial" panose="020B0604020202020204" pitchFamily="34" charset="0"/>
                  <a:ea typeface="Amazon Ember" panose="020B0603020204020204" pitchFamily="34" charset="0"/>
                  <a:cs typeface="Arial" panose="020B0604020202020204" pitchFamily="34" charset="0"/>
                </a:rPr>
                <a:t>Audit Table</a:t>
              </a:r>
            </a:p>
          </p:txBody>
        </p:sp>
        <p:pic>
          <p:nvPicPr>
            <p:cNvPr id="33" name="Graphic 29">
              <a:extLst>
                <a:ext uri="{FF2B5EF4-FFF2-40B4-BE49-F238E27FC236}">
                  <a16:creationId xmlns:a16="http://schemas.microsoft.com/office/drawing/2014/main" id="{C04160B1-6314-C5D4-6093-4705CFC6D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 bwMode="auto">
            <a:xfrm>
              <a:off x="1849430" y="4444983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23">
            <a:extLst>
              <a:ext uri="{FF2B5EF4-FFF2-40B4-BE49-F238E27FC236}">
                <a16:creationId xmlns:a16="http://schemas.microsoft.com/office/drawing/2014/main" id="{3E76C66A-7D52-DB9F-FDE4-1CED0BFE8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683" y="3230161"/>
            <a:ext cx="13294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prstClr val="white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SSM Parameters</a:t>
            </a:r>
          </a:p>
        </p:txBody>
      </p:sp>
      <p:pic>
        <p:nvPicPr>
          <p:cNvPr id="35" name="Graphic 26">
            <a:extLst>
              <a:ext uri="{FF2B5EF4-FFF2-40B4-BE49-F238E27FC236}">
                <a16:creationId xmlns:a16="http://schemas.microsoft.com/office/drawing/2014/main" id="{465E9A84-E265-72BF-A328-019082A7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 bwMode="auto">
          <a:xfrm>
            <a:off x="3493563" y="277270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B935F5F-B587-45BB-BD1C-1A51E8B9196B}"/>
              </a:ext>
            </a:extLst>
          </p:cNvPr>
          <p:cNvSpPr txBox="1"/>
          <p:nvPr/>
        </p:nvSpPr>
        <p:spPr>
          <a:xfrm>
            <a:off x="2961956" y="3868888"/>
            <a:ext cx="15065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KMS key</a:t>
            </a:r>
          </a:p>
        </p:txBody>
      </p:sp>
      <p:pic>
        <p:nvPicPr>
          <p:cNvPr id="37" name="Graphic 33">
            <a:extLst>
              <a:ext uri="{FF2B5EF4-FFF2-40B4-BE49-F238E27FC236}">
                <a16:creationId xmlns:a16="http://schemas.microsoft.com/office/drawing/2014/main" id="{89D53E40-03B2-6FC4-2862-E854BC8D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 bwMode="auto">
          <a:xfrm>
            <a:off x="3481256" y="347346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17">
            <a:extLst>
              <a:ext uri="{FF2B5EF4-FFF2-40B4-BE49-F238E27FC236}">
                <a16:creationId xmlns:a16="http://schemas.microsoft.com/office/drawing/2014/main" id="{845C0BDF-5ABA-5DC8-DC36-73D538CC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56" y="428009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11">
            <a:extLst>
              <a:ext uri="{FF2B5EF4-FFF2-40B4-BE49-F238E27FC236}">
                <a16:creationId xmlns:a16="http://schemas.microsoft.com/office/drawing/2014/main" id="{B25F98FF-FB20-2007-0373-58A88DEF7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686" y="4724135"/>
            <a:ext cx="11382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prstClr val="white"/>
                </a:solidFill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Secrets</a:t>
            </a:r>
          </a:p>
        </p:txBody>
      </p:sp>
    </p:spTree>
    <p:extLst>
      <p:ext uri="{BB962C8B-B14F-4D97-AF65-F5344CB8AC3E}">
        <p14:creationId xmlns:p14="http://schemas.microsoft.com/office/powerpoint/2010/main" val="526121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544F5-A18B-5590-6018-576231755C9C}"/>
              </a:ext>
            </a:extLst>
          </p:cNvPr>
          <p:cNvSpPr txBox="1"/>
          <p:nvPr/>
        </p:nvSpPr>
        <p:spPr>
          <a:xfrm>
            <a:off x="678729" y="3429000"/>
            <a:ext cx="6279632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4000" dirty="0" err="1"/>
              <a:t>fsi-pace-pe@amazon.com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56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D19F-54C8-BA93-3E96-605CB5F14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5638"/>
            <a:ext cx="7823200" cy="2086725"/>
          </a:xfrm>
        </p:spPr>
        <p:txBody>
          <a:bodyPr/>
          <a:lstStyle/>
          <a:p>
            <a:r>
              <a:rPr lang="en-US" dirty="0"/>
              <a:t>Why is developer experience important?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5F562C-3141-B438-6642-22E27A15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7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5902-0540-AF70-ECC9-1504B2B9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Developer satisfaction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0BBF1-AC7A-4591-6F7E-B53B8D31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7CADF-7814-6FA4-B365-1244DA9CE842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90840" y="2194552"/>
            <a:ext cx="2084456" cy="36576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Productivity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9F6AFA-2A54-C8BC-C749-BCCE2BEBE568}"/>
              </a:ext>
            </a:extLst>
          </p:cNvPr>
          <p:cNvSpPr>
            <a:spLocks noGrp="1" noChangeAspect="1"/>
          </p:cNvSpPr>
          <p:nvPr>
            <p:ph sz="quarter" idx="14"/>
          </p:nvPr>
        </p:nvSpPr>
        <p:spPr>
          <a:xfrm>
            <a:off x="9572360" y="2194552"/>
            <a:ext cx="1513901" cy="365760"/>
          </a:xfrm>
        </p:spPr>
        <p:txBody>
          <a:bodyPr/>
          <a:lstStyle/>
          <a:p>
            <a:r>
              <a:rPr lang="en-US" sz="1400" dirty="0"/>
              <a:t>Collaboration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8C248-9BB6-5775-2F49-0CA19C7E772B}"/>
              </a:ext>
            </a:extLst>
          </p:cNvPr>
          <p:cNvSpPr>
            <a:spLocks noGrp="1" noChangeAspect="1"/>
          </p:cNvSpPr>
          <p:nvPr>
            <p:ph sz="quarter" idx="15"/>
          </p:nvPr>
        </p:nvSpPr>
        <p:spPr>
          <a:xfrm>
            <a:off x="3718014" y="2194552"/>
            <a:ext cx="1943877" cy="365760"/>
          </a:xfrm>
        </p:spPr>
        <p:txBody>
          <a:bodyPr/>
          <a:lstStyle/>
          <a:p>
            <a:r>
              <a:rPr lang="en-US" sz="1400" dirty="0"/>
              <a:t>Efficiency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86B1C0-58AF-3957-0436-75C9E970EDCA}"/>
              </a:ext>
            </a:extLst>
          </p:cNvPr>
          <p:cNvSpPr>
            <a:spLocks noGrp="1" noChangeAspect="1"/>
          </p:cNvSpPr>
          <p:nvPr>
            <p:ph sz="quarter" idx="16"/>
          </p:nvPr>
        </p:nvSpPr>
        <p:spPr>
          <a:xfrm>
            <a:off x="6645189" y="2194552"/>
            <a:ext cx="1124545" cy="365760"/>
          </a:xfrm>
        </p:spPr>
        <p:txBody>
          <a:bodyPr/>
          <a:lstStyle/>
          <a:p>
            <a:r>
              <a:rPr lang="en-US" sz="1400" dirty="0"/>
              <a:t>Innovation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C2268A-9511-F0A0-9840-5EC473383881}"/>
              </a:ext>
            </a:extLst>
          </p:cNvPr>
          <p:cNvSpPr>
            <a:spLocks noGrp="1" noChangeAspect="1"/>
          </p:cNvSpPr>
          <p:nvPr>
            <p:ph sz="quarter" idx="17"/>
          </p:nvPr>
        </p:nvSpPr>
        <p:spPr>
          <a:xfrm>
            <a:off x="790842" y="4059935"/>
            <a:ext cx="1513901" cy="365760"/>
          </a:xfrm>
        </p:spPr>
        <p:txBody>
          <a:bodyPr/>
          <a:lstStyle/>
          <a:p>
            <a:r>
              <a:rPr lang="en-US" sz="1400" dirty="0"/>
              <a:t>Reduce Friction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382F05-8729-76C9-A8BB-D4E900398F23}"/>
              </a:ext>
            </a:extLst>
          </p:cNvPr>
          <p:cNvSpPr>
            <a:spLocks noGrp="1" noChangeAspect="1"/>
          </p:cNvSpPr>
          <p:nvPr>
            <p:ph sz="quarter" idx="18"/>
          </p:nvPr>
        </p:nvSpPr>
        <p:spPr>
          <a:xfrm>
            <a:off x="9572360" y="4059935"/>
            <a:ext cx="1513901" cy="365760"/>
          </a:xfrm>
        </p:spPr>
        <p:txBody>
          <a:bodyPr/>
          <a:lstStyle/>
          <a:p>
            <a:r>
              <a:rPr lang="en-US" sz="1400" dirty="0"/>
              <a:t>Happiness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FD46B4-917A-EAED-369E-C5DB8C23E7BE}"/>
              </a:ext>
            </a:extLst>
          </p:cNvPr>
          <p:cNvSpPr>
            <a:spLocks noGrp="1" noChangeAspect="1"/>
          </p:cNvSpPr>
          <p:nvPr>
            <p:ph sz="quarter" idx="19"/>
          </p:nvPr>
        </p:nvSpPr>
        <p:spPr>
          <a:xfrm>
            <a:off x="3718015" y="4059935"/>
            <a:ext cx="1513901" cy="365760"/>
          </a:xfrm>
        </p:spPr>
        <p:txBody>
          <a:bodyPr/>
          <a:lstStyle/>
          <a:p>
            <a:r>
              <a:rPr lang="en-US" sz="1400" dirty="0"/>
              <a:t>Adoption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1130C8-8FA0-919B-F2DA-862597813EB8}"/>
              </a:ext>
            </a:extLst>
          </p:cNvPr>
          <p:cNvSpPr>
            <a:spLocks noGrp="1" noChangeAspect="1"/>
          </p:cNvSpPr>
          <p:nvPr>
            <p:ph sz="quarter" idx="20"/>
          </p:nvPr>
        </p:nvSpPr>
        <p:spPr>
          <a:xfrm>
            <a:off x="6645188" y="4059935"/>
            <a:ext cx="1513901" cy="365760"/>
          </a:xfrm>
        </p:spPr>
        <p:txBody>
          <a:bodyPr/>
          <a:lstStyle/>
          <a:p>
            <a:r>
              <a:rPr lang="en-US" sz="1400" dirty="0"/>
              <a:t>Retention</a:t>
            </a:r>
          </a:p>
        </p:txBody>
      </p:sp>
      <p:pic>
        <p:nvPicPr>
          <p:cNvPr id="12" name="Content Placeholder 53">
            <a:extLst>
              <a:ext uri="{FF2B5EF4-FFF2-40B4-BE49-F238E27FC236}">
                <a16:creationId xmlns:a16="http://schemas.microsoft.com/office/drawing/2014/main" id="{0091D07D-DC6C-AD79-7530-374896448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90840" y="4451663"/>
            <a:ext cx="938424" cy="649288"/>
          </a:xfrm>
          <a:prstGeom prst="rect">
            <a:avLst/>
          </a:prstGeom>
        </p:spPr>
      </p:pic>
      <p:pic>
        <p:nvPicPr>
          <p:cNvPr id="13" name="Content Placeholder 90">
            <a:extLst>
              <a:ext uri="{FF2B5EF4-FFF2-40B4-BE49-F238E27FC236}">
                <a16:creationId xmlns:a16="http://schemas.microsoft.com/office/drawing/2014/main" id="{8F4B1665-93B4-103B-F568-2FC0E87ED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790840" y="2551689"/>
            <a:ext cx="948567" cy="649287"/>
          </a:xfrm>
          <a:prstGeom prst="rect">
            <a:avLst/>
          </a:prstGeom>
        </p:spPr>
      </p:pic>
      <p:pic>
        <p:nvPicPr>
          <p:cNvPr id="14" name="Content Placeholder 47">
            <a:extLst>
              <a:ext uri="{FF2B5EF4-FFF2-40B4-BE49-F238E27FC236}">
                <a16:creationId xmlns:a16="http://schemas.microsoft.com/office/drawing/2014/main" id="{41B669F8-C48C-76AF-A774-4E982B745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>
          <a:xfrm>
            <a:off x="9733774" y="2560312"/>
            <a:ext cx="650987" cy="649288"/>
          </a:xfrm>
          <a:prstGeom prst="rect">
            <a:avLst/>
          </a:prstGeom>
        </p:spPr>
      </p:pic>
      <p:pic>
        <p:nvPicPr>
          <p:cNvPr id="15" name="Content Placeholder 93">
            <a:extLst>
              <a:ext uri="{FF2B5EF4-FFF2-40B4-BE49-F238E27FC236}">
                <a16:creationId xmlns:a16="http://schemas.microsoft.com/office/drawing/2014/main" id="{FAF9F0BE-D950-42EC-609F-A5FE8BFBD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>
          <a:xfrm>
            <a:off x="3710734" y="2551689"/>
            <a:ext cx="921680" cy="649288"/>
          </a:xfrm>
          <a:prstGeom prst="rect">
            <a:avLst/>
          </a:prstGeom>
        </p:spPr>
      </p:pic>
      <p:pic>
        <p:nvPicPr>
          <p:cNvPr id="16" name="Content Placeholder 57">
            <a:extLst>
              <a:ext uri="{FF2B5EF4-FFF2-40B4-BE49-F238E27FC236}">
                <a16:creationId xmlns:a16="http://schemas.microsoft.com/office/drawing/2014/main" id="{8416F697-B40E-80F2-47DA-A3A53C9630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>
          <a:xfrm>
            <a:off x="9515685" y="4451663"/>
            <a:ext cx="1020763" cy="526528"/>
          </a:xfrm>
          <a:prstGeom prst="rect">
            <a:avLst/>
          </a:prstGeom>
        </p:spPr>
      </p:pic>
      <p:pic>
        <p:nvPicPr>
          <p:cNvPr id="18" name="Content Placeholder 65">
            <a:extLst>
              <a:ext uri="{FF2B5EF4-FFF2-40B4-BE49-F238E27FC236}">
                <a16:creationId xmlns:a16="http://schemas.microsoft.com/office/drawing/2014/main" id="{8B368820-31AD-B1FA-8BCF-3D501321E9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/>
        </p:blipFill>
        <p:spPr>
          <a:xfrm>
            <a:off x="6645187" y="2551689"/>
            <a:ext cx="872480" cy="649288"/>
          </a:xfrm>
          <a:prstGeom prst="rect">
            <a:avLst/>
          </a:prstGeom>
        </p:spPr>
      </p:pic>
      <p:pic>
        <p:nvPicPr>
          <p:cNvPr id="19" name="Content Placeholder 55">
            <a:extLst>
              <a:ext uri="{FF2B5EF4-FFF2-40B4-BE49-F238E27FC236}">
                <a16:creationId xmlns:a16="http://schemas.microsoft.com/office/drawing/2014/main" id="{FBD7FEB3-07D6-4D75-80EA-D0B91E0DA5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/>
        </p:blipFill>
        <p:spPr>
          <a:xfrm>
            <a:off x="6654939" y="4451663"/>
            <a:ext cx="649288" cy="649288"/>
          </a:xfrm>
          <a:prstGeom prst="rect">
            <a:avLst/>
          </a:prstGeom>
        </p:spPr>
      </p:pic>
      <p:pic>
        <p:nvPicPr>
          <p:cNvPr id="20" name="Content Placeholder 66">
            <a:extLst>
              <a:ext uri="{FF2B5EF4-FFF2-40B4-BE49-F238E27FC236}">
                <a16:creationId xmlns:a16="http://schemas.microsoft.com/office/drawing/2014/main" id="{01ED30E5-876A-11AF-89C2-630EA39E94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/>
        </p:blipFill>
        <p:spPr>
          <a:xfrm>
            <a:off x="3710734" y="4425695"/>
            <a:ext cx="732747" cy="64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4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3AD81D-1313-B63F-F33C-B9E93940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vs. developers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5CFC7-9822-0319-FC5C-E57C75CF5C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</p:spPr>
        <p:txBody>
          <a:bodyPr/>
          <a:lstStyle/>
          <a:p>
            <a:fld id="{EB4B8DE2-A4E8-46E4-8BBF-D75455EFF32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B46EAC-C8D9-6B39-E58C-F9BB2D64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08555"/>
            <a:ext cx="7366494" cy="2840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62E5FB-BC1E-B9B2-ACAD-4567EF004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094" y="2150134"/>
            <a:ext cx="4215363" cy="269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67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3AD81D-1313-B63F-F33C-B9E93940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Developer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5CFC7-9822-0319-FC5C-E57C75CF5C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929200" y="6289500"/>
            <a:ext cx="2743200" cy="365125"/>
          </a:xfrm>
        </p:spPr>
        <p:txBody>
          <a:bodyPr/>
          <a:lstStyle/>
          <a:p>
            <a:fld id="{EB4B8DE2-A4E8-46E4-8BBF-D75455EFF3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193E87A9-D0AD-669B-ED89-1085DAEB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31" y="2469943"/>
            <a:ext cx="482031" cy="66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thub Logo PNG Vector (SVG) Free Download">
            <a:extLst>
              <a:ext uri="{FF2B5EF4-FFF2-40B4-BE49-F238E27FC236}">
                <a16:creationId xmlns:a16="http://schemas.microsoft.com/office/drawing/2014/main" id="{1A6E3314-BBC9-6BA1-E030-ECC8D819C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70" y="1810938"/>
            <a:ext cx="493027" cy="4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roduction to Coding with Java - The S&amp;A Academy">
            <a:extLst>
              <a:ext uri="{FF2B5EF4-FFF2-40B4-BE49-F238E27FC236}">
                <a16:creationId xmlns:a16="http://schemas.microsoft.com/office/drawing/2014/main" id="{B0739CE2-FFA2-2892-4595-B50A05231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98743"/>
            <a:ext cx="1196051" cy="74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stgreSQL for the SQL Server Guy">
            <a:extLst>
              <a:ext uri="{FF2B5EF4-FFF2-40B4-BE49-F238E27FC236}">
                <a16:creationId xmlns:a16="http://schemas.microsoft.com/office/drawing/2014/main" id="{FF7966B7-5C6B-A933-497B-0F46D937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8" y="3146275"/>
            <a:ext cx="883534" cy="9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D6CC5AF-CF89-C7D7-0F57-A8F6CF440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02" y="2607439"/>
            <a:ext cx="1524089" cy="38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 tips to speed up your Gradle build | by Oleg Šelajev | Medium">
            <a:extLst>
              <a:ext uri="{FF2B5EF4-FFF2-40B4-BE49-F238E27FC236}">
                <a16:creationId xmlns:a16="http://schemas.microsoft.com/office/drawing/2014/main" id="{CDEC2824-46A3-D449-8D96-71B5714C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02" y="3330205"/>
            <a:ext cx="1524089" cy="6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crash course on Docker. Ramp up on Docker in minutes via a… | by Yevgeniy  Brikman | Gruntwork">
            <a:extLst>
              <a:ext uri="{FF2B5EF4-FFF2-40B4-BE49-F238E27FC236}">
                <a16:creationId xmlns:a16="http://schemas.microsoft.com/office/drawing/2014/main" id="{B219A4DE-4E3C-4ECC-5FFE-8C6629440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01" y="3203867"/>
            <a:ext cx="1015092" cy="86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5BDE08-C4AA-2AB7-673F-4400DD944C9F}"/>
              </a:ext>
            </a:extLst>
          </p:cNvPr>
          <p:cNvGrpSpPr/>
          <p:nvPr/>
        </p:nvGrpSpPr>
        <p:grpSpPr>
          <a:xfrm>
            <a:off x="609600" y="4271664"/>
            <a:ext cx="11280509" cy="562976"/>
            <a:chOff x="609600" y="4271664"/>
            <a:chExt cx="11280509" cy="5629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BD71B5-9DE6-3934-8781-6E3E3A8ACC95}"/>
                </a:ext>
              </a:extLst>
            </p:cNvPr>
            <p:cNvSpPr/>
            <p:nvPr/>
          </p:nvSpPr>
          <p:spPr>
            <a:xfrm>
              <a:off x="609600" y="4271664"/>
              <a:ext cx="10741494" cy="55888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F5B095-2D60-CB8D-8803-788BEFDEF754}"/>
                </a:ext>
              </a:extLst>
            </p:cNvPr>
            <p:cNvSpPr txBox="1"/>
            <p:nvPr/>
          </p:nvSpPr>
          <p:spPr>
            <a:xfrm>
              <a:off x="2771884" y="4366441"/>
              <a:ext cx="6383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dirty="0"/>
                <a:t>Build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2C63B9-0853-1F49-956F-4F3AAAC4881B}"/>
                </a:ext>
              </a:extLst>
            </p:cNvPr>
            <p:cNvSpPr txBox="1"/>
            <p:nvPr/>
          </p:nvSpPr>
          <p:spPr>
            <a:xfrm>
              <a:off x="836347" y="4366441"/>
              <a:ext cx="96930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dirty="0"/>
                <a:t>Develop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881BFC-563A-CE9C-C83E-A6EEBE2D6C0A}"/>
                </a:ext>
              </a:extLst>
            </p:cNvPr>
            <p:cNvSpPr txBox="1"/>
            <p:nvPr/>
          </p:nvSpPr>
          <p:spPr>
            <a:xfrm>
              <a:off x="4564855" y="4362574"/>
              <a:ext cx="6383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dirty="0"/>
                <a:t>Ship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C89A0D-FE53-E102-65FC-29B031B213F0}"/>
                </a:ext>
              </a:extLst>
            </p:cNvPr>
            <p:cNvSpPr txBox="1"/>
            <p:nvPr/>
          </p:nvSpPr>
          <p:spPr>
            <a:xfrm>
              <a:off x="6213943" y="4372100"/>
              <a:ext cx="6383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dirty="0"/>
                <a:t>Run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92FB62-4F98-C9E9-9E7E-1985390F7750}"/>
                </a:ext>
              </a:extLst>
            </p:cNvPr>
            <p:cNvSpPr txBox="1"/>
            <p:nvPr/>
          </p:nvSpPr>
          <p:spPr>
            <a:xfrm>
              <a:off x="8056160" y="4372100"/>
              <a:ext cx="96930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dirty="0"/>
                <a:t>Manage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417224-66AB-0D5B-3065-A1FACB8974FB}"/>
                </a:ext>
              </a:extLst>
            </p:cNvPr>
            <p:cNvSpPr txBox="1"/>
            <p:nvPr/>
          </p:nvSpPr>
          <p:spPr>
            <a:xfrm>
              <a:off x="10241021" y="4362574"/>
              <a:ext cx="96930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l"/>
              <a:r>
                <a:rPr lang="en-US" dirty="0"/>
                <a:t>Optimize</a:t>
              </a:r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D2DB9326-8414-85B2-4306-230B0E90C5D6}"/>
                </a:ext>
              </a:extLst>
            </p:cNvPr>
            <p:cNvSpPr/>
            <p:nvPr/>
          </p:nvSpPr>
          <p:spPr>
            <a:xfrm rot="5400000">
              <a:off x="11339115" y="4283645"/>
              <a:ext cx="562974" cy="53901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040" name="Picture 16" descr="The Great Package Manager Debate: NPM vs Yarn | by Siddharth Gangwar |  BloggingTimes | Medium">
            <a:extLst>
              <a:ext uri="{FF2B5EF4-FFF2-40B4-BE49-F238E27FC236}">
                <a16:creationId xmlns:a16="http://schemas.microsoft.com/office/drawing/2014/main" id="{28366B0B-5238-5FD4-BBEA-7412B52E2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02" y="1786586"/>
            <a:ext cx="1281956" cy="5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JFrog Ltd. · GitHub">
            <a:extLst>
              <a:ext uri="{FF2B5EF4-FFF2-40B4-BE49-F238E27FC236}">
                <a16:creationId xmlns:a16="http://schemas.microsoft.com/office/drawing/2014/main" id="{A796EE09-EBCE-51C0-790C-509160A4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95" y="1598213"/>
            <a:ext cx="739902" cy="7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inux logo PNG transparent image download, size: 480x238px">
            <a:extLst>
              <a:ext uri="{FF2B5EF4-FFF2-40B4-BE49-F238E27FC236}">
                <a16:creationId xmlns:a16="http://schemas.microsoft.com/office/drawing/2014/main" id="{3F0111C7-4956-5069-A2D9-3B693394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03" y="3558003"/>
            <a:ext cx="1080063" cy="5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icrosoft IIS Logo PNG vector in SVG, PDF, AI, CDR format">
            <a:extLst>
              <a:ext uri="{FF2B5EF4-FFF2-40B4-BE49-F238E27FC236}">
                <a16:creationId xmlns:a16="http://schemas.microsoft.com/office/drawing/2014/main" id="{637D70D9-0E4B-9D8F-FC48-E97C15CB9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26051" r="14225" b="27600"/>
          <a:stretch/>
        </p:blipFill>
        <p:spPr bwMode="auto">
          <a:xfrm>
            <a:off x="5981116" y="2735124"/>
            <a:ext cx="984425" cy="47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pache Logo png download - 1182*596 - Free Transparent Logo png Download. -  CleanPNG / KissPNG">
            <a:extLst>
              <a:ext uri="{FF2B5EF4-FFF2-40B4-BE49-F238E27FC236}">
                <a16:creationId xmlns:a16="http://schemas.microsoft.com/office/drawing/2014/main" id="{1B2451C2-98CA-FE18-A9E9-23BEC5C9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89" y="1776163"/>
            <a:ext cx="1093477" cy="5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&quot;aws amazon web services logo&quot; Sticker for Sale by developerfriday">
            <a:extLst>
              <a:ext uri="{FF2B5EF4-FFF2-40B4-BE49-F238E27FC236}">
                <a16:creationId xmlns:a16="http://schemas.microsoft.com/office/drawing/2014/main" id="{2AF8D8E5-4304-5BAD-3728-8932A943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21142" r="8014" b="21720"/>
          <a:stretch/>
        </p:blipFill>
        <p:spPr bwMode="auto">
          <a:xfrm rot="5400000">
            <a:off x="-42277" y="5285538"/>
            <a:ext cx="793935" cy="53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What we are looking forward to in Terraform 0.13 - The Scale ...">
            <a:extLst>
              <a:ext uri="{FF2B5EF4-FFF2-40B4-BE49-F238E27FC236}">
                <a16:creationId xmlns:a16="http://schemas.microsoft.com/office/drawing/2014/main" id="{BF0E654F-5FAF-BEF6-947B-154A8E2C8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3266" r="20191" b="2890"/>
          <a:stretch/>
        </p:blipFill>
        <p:spPr bwMode="auto">
          <a:xfrm>
            <a:off x="922347" y="4961175"/>
            <a:ext cx="539383" cy="55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17">
            <a:extLst>
              <a:ext uri="{FF2B5EF4-FFF2-40B4-BE49-F238E27FC236}">
                <a16:creationId xmlns:a16="http://schemas.microsoft.com/office/drawing/2014/main" id="{51D8DB7C-1A57-A340-E65B-701C79AB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01" y="5611028"/>
            <a:ext cx="522829" cy="52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34" descr="Media Assets | New Relic">
            <a:extLst>
              <a:ext uri="{FF2B5EF4-FFF2-40B4-BE49-F238E27FC236}">
                <a16:creationId xmlns:a16="http://schemas.microsoft.com/office/drawing/2014/main" id="{6209AC68-71C8-820F-303A-AF02E684C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676" y="3603077"/>
            <a:ext cx="1732272" cy="33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Splunk | The Key to Enterprise Resilience">
            <a:extLst>
              <a:ext uri="{FF2B5EF4-FFF2-40B4-BE49-F238E27FC236}">
                <a16:creationId xmlns:a16="http://schemas.microsoft.com/office/drawing/2014/main" id="{7C09F186-A94C-6731-298F-0911C8C51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21" y="2641274"/>
            <a:ext cx="660780" cy="66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Datadog - Wikipedia">
            <a:extLst>
              <a:ext uri="{FF2B5EF4-FFF2-40B4-BE49-F238E27FC236}">
                <a16:creationId xmlns:a16="http://schemas.microsoft.com/office/drawing/2014/main" id="{384B0AFB-EBE2-F4DE-4031-76A4C1E8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71" y="1673208"/>
            <a:ext cx="764797" cy="76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onarSource, the leading platform for clean code, raises ...">
            <a:extLst>
              <a:ext uri="{FF2B5EF4-FFF2-40B4-BE49-F238E27FC236}">
                <a16:creationId xmlns:a16="http://schemas.microsoft.com/office/drawing/2014/main" id="{A2E3806A-74F4-45AB-B484-AB528A283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5" b="31778"/>
          <a:stretch/>
        </p:blipFill>
        <p:spPr bwMode="auto">
          <a:xfrm>
            <a:off x="10005918" y="3505862"/>
            <a:ext cx="1439508" cy="53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ynatrace Blog | Dynatrace news">
            <a:extLst>
              <a:ext uri="{FF2B5EF4-FFF2-40B4-BE49-F238E27FC236}">
                <a16:creationId xmlns:a16="http://schemas.microsoft.com/office/drawing/2014/main" id="{EFCF227D-B9E6-4159-6CC8-12B034EA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692" y="2525744"/>
            <a:ext cx="817960" cy="81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AppDynamics - Containerized Product - Red Hat Ecosystem Catalog">
            <a:extLst>
              <a:ext uri="{FF2B5EF4-FFF2-40B4-BE49-F238E27FC236}">
                <a16:creationId xmlns:a16="http://schemas.microsoft.com/office/drawing/2014/main" id="{181B9821-A951-4611-A242-175103F7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273" y="1587074"/>
            <a:ext cx="764798" cy="8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>
            <a:extLst>
              <a:ext uri="{FF2B5EF4-FFF2-40B4-BE49-F238E27FC236}">
                <a16:creationId xmlns:a16="http://schemas.microsoft.com/office/drawing/2014/main" id="{2DAEC640-F1B8-EE7C-E08A-594674FE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35" y="4915484"/>
            <a:ext cx="653981" cy="65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>
            <a:extLst>
              <a:ext uri="{FF2B5EF4-FFF2-40B4-BE49-F238E27FC236}">
                <a16:creationId xmlns:a16="http://schemas.microsoft.com/office/drawing/2014/main" id="{7AB9FA0F-9B82-5CEE-6E11-FEDB99F68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29" y="4921461"/>
            <a:ext cx="653981" cy="65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>
            <a:extLst>
              <a:ext uri="{FF2B5EF4-FFF2-40B4-BE49-F238E27FC236}">
                <a16:creationId xmlns:a16="http://schemas.microsoft.com/office/drawing/2014/main" id="{D4C27CC3-23C6-7870-698E-0B657B3BC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27" y="4930516"/>
            <a:ext cx="653981" cy="65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>
            <a:extLst>
              <a:ext uri="{FF2B5EF4-FFF2-40B4-BE49-F238E27FC236}">
                <a16:creationId xmlns:a16="http://schemas.microsoft.com/office/drawing/2014/main" id="{1EFF9C63-F1B7-057F-F87D-B283B360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45" y="5523919"/>
            <a:ext cx="663918" cy="66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>
            <a:extLst>
              <a:ext uri="{FF2B5EF4-FFF2-40B4-BE49-F238E27FC236}">
                <a16:creationId xmlns:a16="http://schemas.microsoft.com/office/drawing/2014/main" id="{D058B435-778D-DC31-8CB1-E793326B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39" y="6120135"/>
            <a:ext cx="684992" cy="70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>
            <a:extLst>
              <a:ext uri="{FF2B5EF4-FFF2-40B4-BE49-F238E27FC236}">
                <a16:creationId xmlns:a16="http://schemas.microsoft.com/office/drawing/2014/main" id="{9AD80673-0E66-0945-3B79-F522D87E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10" y="4906044"/>
            <a:ext cx="653981" cy="65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>
            <a:extLst>
              <a:ext uri="{FF2B5EF4-FFF2-40B4-BE49-F238E27FC236}">
                <a16:creationId xmlns:a16="http://schemas.microsoft.com/office/drawing/2014/main" id="{FD2E828B-9E02-9F99-F58D-C9D3B8EED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372" y="5523104"/>
            <a:ext cx="663919" cy="6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>
            <a:extLst>
              <a:ext uri="{FF2B5EF4-FFF2-40B4-BE49-F238E27FC236}">
                <a16:creationId xmlns:a16="http://schemas.microsoft.com/office/drawing/2014/main" id="{6B760F36-6350-8669-3CA2-BC3861013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712" y="4905546"/>
            <a:ext cx="663919" cy="66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>
            <a:extLst>
              <a:ext uri="{FF2B5EF4-FFF2-40B4-BE49-F238E27FC236}">
                <a16:creationId xmlns:a16="http://schemas.microsoft.com/office/drawing/2014/main" id="{A75DEF6D-A543-8DEF-45E6-56DA347A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712" y="5529946"/>
            <a:ext cx="684992" cy="6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88BC692-6849-20DF-36B7-635299BC9247}"/>
              </a:ext>
            </a:extLst>
          </p:cNvPr>
          <p:cNvSpPr txBox="1"/>
          <p:nvPr/>
        </p:nvSpPr>
        <p:spPr>
          <a:xfrm>
            <a:off x="945716" y="6108991"/>
            <a:ext cx="509197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/>
              <a:t>CDK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A067C4-C7C0-70D1-E068-5ABE839B6617}"/>
              </a:ext>
            </a:extLst>
          </p:cNvPr>
          <p:cNvSpPr txBox="1"/>
          <p:nvPr/>
        </p:nvSpPr>
        <p:spPr>
          <a:xfrm>
            <a:off x="2622471" y="5526435"/>
            <a:ext cx="771508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/>
              <a:t>AWS </a:t>
            </a:r>
            <a:br>
              <a:rPr lang="en-US" sz="1200" dirty="0"/>
            </a:br>
            <a:r>
              <a:rPr lang="en-US" sz="1200" dirty="0" err="1"/>
              <a:t>CodeBuild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510030-B92F-BE6D-D52D-4CF568F35CD6}"/>
              </a:ext>
            </a:extLst>
          </p:cNvPr>
          <p:cNvSpPr txBox="1"/>
          <p:nvPr/>
        </p:nvSpPr>
        <p:spPr>
          <a:xfrm>
            <a:off x="4411764" y="5531840"/>
            <a:ext cx="88996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dirty="0"/>
              <a:t>AWS </a:t>
            </a:r>
            <a:br>
              <a:rPr lang="en-US" sz="1200" dirty="0"/>
            </a:br>
            <a:r>
              <a:rPr lang="en-US" sz="1200" dirty="0" err="1"/>
              <a:t>CodeDeploy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719656-DAEF-F625-2FDC-97AB5FBCB2D4}"/>
              </a:ext>
            </a:extLst>
          </p:cNvPr>
          <p:cNvSpPr txBox="1"/>
          <p:nvPr/>
        </p:nvSpPr>
        <p:spPr>
          <a:xfrm>
            <a:off x="6796808" y="5164311"/>
            <a:ext cx="1147657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AWS EKS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F00313-5DD2-E202-0A1D-2581B0B7219B}"/>
              </a:ext>
            </a:extLst>
          </p:cNvPr>
          <p:cNvSpPr txBox="1"/>
          <p:nvPr/>
        </p:nvSpPr>
        <p:spPr>
          <a:xfrm>
            <a:off x="6852324" y="5716563"/>
            <a:ext cx="1147657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AWS ECS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EA47D1-E743-DA99-0CCE-991E1595769E}"/>
              </a:ext>
            </a:extLst>
          </p:cNvPr>
          <p:cNvSpPr txBox="1"/>
          <p:nvPr/>
        </p:nvSpPr>
        <p:spPr>
          <a:xfrm>
            <a:off x="6852324" y="6289500"/>
            <a:ext cx="1147657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AWS Lambda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5A37CF-E798-7DA4-CBE1-238B8AC17D07}"/>
              </a:ext>
            </a:extLst>
          </p:cNvPr>
          <p:cNvSpPr txBox="1"/>
          <p:nvPr/>
        </p:nvSpPr>
        <p:spPr>
          <a:xfrm>
            <a:off x="8775291" y="5178200"/>
            <a:ext cx="13438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AWS CloudWatch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1D046C-D607-7155-905C-5741133955C2}"/>
              </a:ext>
            </a:extLst>
          </p:cNvPr>
          <p:cNvSpPr txBox="1"/>
          <p:nvPr/>
        </p:nvSpPr>
        <p:spPr>
          <a:xfrm>
            <a:off x="8775291" y="5730359"/>
            <a:ext cx="134380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AWS MSP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E055C7-D5C9-406F-4927-E2208F94CE30}"/>
              </a:ext>
            </a:extLst>
          </p:cNvPr>
          <p:cNvSpPr txBox="1"/>
          <p:nvPr/>
        </p:nvSpPr>
        <p:spPr>
          <a:xfrm>
            <a:off x="11065612" y="5730359"/>
            <a:ext cx="1126388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AWS </a:t>
            </a:r>
            <a:r>
              <a:rPr lang="en-US" sz="1200" dirty="0" err="1"/>
              <a:t>AutoScale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D5775B-B128-2953-E66B-C3832F016B69}"/>
              </a:ext>
            </a:extLst>
          </p:cNvPr>
          <p:cNvSpPr txBox="1"/>
          <p:nvPr/>
        </p:nvSpPr>
        <p:spPr>
          <a:xfrm>
            <a:off x="11065612" y="5164311"/>
            <a:ext cx="1126388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/>
              <a:t>AWS </a:t>
            </a:r>
            <a:r>
              <a:rPr lang="en-US" sz="1200" dirty="0" err="1"/>
              <a:t>XRay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91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D19F-54C8-BA93-3E96-605CB5F14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18036"/>
            <a:ext cx="7823200" cy="1421928"/>
          </a:xfrm>
        </p:spPr>
        <p:txBody>
          <a:bodyPr/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developer platforms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5F562C-3141-B438-6642-22E27A15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3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E9FB306F-5A06-0A8C-C04D-00CC82C0D275}"/>
              </a:ext>
            </a:extLst>
          </p:cNvPr>
          <p:cNvSpPr txBox="1">
            <a:spLocks/>
          </p:cNvSpPr>
          <p:nvPr/>
        </p:nvSpPr>
        <p:spPr>
          <a:xfrm>
            <a:off x="609600" y="914401"/>
            <a:ext cx="109728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2"/>
                </a:solidFill>
                <a:latin typeface="Amazon Ember Display" panose="020F06030202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Closing the gap for varied cloud skills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D6A456-9BEF-7135-731A-9B17D365B60C}"/>
              </a:ext>
            </a:extLst>
          </p:cNvPr>
          <p:cNvGrpSpPr/>
          <p:nvPr/>
        </p:nvGrpSpPr>
        <p:grpSpPr>
          <a:xfrm>
            <a:off x="847887" y="4162806"/>
            <a:ext cx="1840928" cy="1298448"/>
            <a:chOff x="887643" y="2251675"/>
            <a:chExt cx="1840928" cy="1298576"/>
          </a:xfrm>
        </p:grpSpPr>
        <p:pic>
          <p:nvPicPr>
            <p:cNvPr id="3" name="Content Placeholder 53">
              <a:extLst>
                <a:ext uri="{FF2B5EF4-FFF2-40B4-BE49-F238E27FC236}">
                  <a16:creationId xmlns:a16="http://schemas.microsoft.com/office/drawing/2014/main" id="{39A16C1E-A6AB-6456-F290-81F0EEB3F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>
            <a:xfrm>
              <a:off x="1550252" y="2251675"/>
              <a:ext cx="515710" cy="649288"/>
            </a:xfrm>
            <a:prstGeom prst="rect">
              <a:avLst/>
            </a:prstGeom>
          </p:spPr>
        </p:pic>
        <p:pic>
          <p:nvPicPr>
            <p:cNvPr id="4" name="Content Placeholder 53">
              <a:extLst>
                <a:ext uri="{FF2B5EF4-FFF2-40B4-BE49-F238E27FC236}">
                  <a16:creationId xmlns:a16="http://schemas.microsoft.com/office/drawing/2014/main" id="{20E076E2-67E9-B47E-6456-5C3300E0F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>
            <a:xfrm>
              <a:off x="2212861" y="2900963"/>
              <a:ext cx="515710" cy="649288"/>
            </a:xfrm>
            <a:prstGeom prst="rect">
              <a:avLst/>
            </a:prstGeom>
          </p:spPr>
        </p:pic>
        <p:pic>
          <p:nvPicPr>
            <p:cNvPr id="5" name="Content Placeholder 53">
              <a:extLst>
                <a:ext uri="{FF2B5EF4-FFF2-40B4-BE49-F238E27FC236}">
                  <a16:creationId xmlns:a16="http://schemas.microsoft.com/office/drawing/2014/main" id="{B6086058-7CB9-F339-5F0E-1541A1017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>
            <a:xfrm>
              <a:off x="887643" y="2900963"/>
              <a:ext cx="515710" cy="64928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A926456-E030-7335-52C7-1893FA5D14FC}"/>
              </a:ext>
            </a:extLst>
          </p:cNvPr>
          <p:cNvSpPr txBox="1"/>
          <p:nvPr/>
        </p:nvSpPr>
        <p:spPr>
          <a:xfrm>
            <a:off x="979032" y="5623726"/>
            <a:ext cx="145192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Development Team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6A2725-2632-064A-6EFE-FC69FF0471AC}"/>
              </a:ext>
            </a:extLst>
          </p:cNvPr>
          <p:cNvCxnSpPr>
            <a:cxnSpLocks/>
          </p:cNvCxnSpPr>
          <p:nvPr/>
        </p:nvCxnSpPr>
        <p:spPr>
          <a:xfrm>
            <a:off x="5658678" y="1619430"/>
            <a:ext cx="0" cy="480787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A6E0D4F-80B9-92D5-AC1C-59B9C3899A32}"/>
              </a:ext>
            </a:extLst>
          </p:cNvPr>
          <p:cNvSpPr/>
          <p:nvPr/>
        </p:nvSpPr>
        <p:spPr>
          <a:xfrm>
            <a:off x="7122480" y="1619430"/>
            <a:ext cx="2520959" cy="6418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 Archive Account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C4BCC7-0C96-ED47-3FA3-90094C44C63B}"/>
              </a:ext>
            </a:extLst>
          </p:cNvPr>
          <p:cNvSpPr/>
          <p:nvPr/>
        </p:nvSpPr>
        <p:spPr>
          <a:xfrm>
            <a:off x="7122479" y="2303174"/>
            <a:ext cx="2520959" cy="6418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Audit Account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260975-A1C8-655C-E8DB-89C2C96B589E}"/>
              </a:ext>
            </a:extLst>
          </p:cNvPr>
          <p:cNvSpPr/>
          <p:nvPr/>
        </p:nvSpPr>
        <p:spPr>
          <a:xfrm>
            <a:off x="7122478" y="4360900"/>
            <a:ext cx="2520959" cy="6418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Account Factory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D0C43-7805-D520-1DA8-E1BD75102BCC}"/>
              </a:ext>
            </a:extLst>
          </p:cNvPr>
          <p:cNvSpPr/>
          <p:nvPr/>
        </p:nvSpPr>
        <p:spPr>
          <a:xfrm>
            <a:off x="7670509" y="5050075"/>
            <a:ext cx="2431775" cy="408833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 Account 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1BCADC-0557-17EB-5E06-D60D7472BE4E}"/>
              </a:ext>
            </a:extLst>
          </p:cNvPr>
          <p:cNvSpPr/>
          <p:nvPr/>
        </p:nvSpPr>
        <p:spPr>
          <a:xfrm>
            <a:off x="7670508" y="5867741"/>
            <a:ext cx="2431775" cy="408833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 Account 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F4C80C-326E-24FC-36C6-2FC759C0887A}"/>
              </a:ext>
            </a:extLst>
          </p:cNvPr>
          <p:cNvSpPr/>
          <p:nvPr/>
        </p:nvSpPr>
        <p:spPr>
          <a:xfrm>
            <a:off x="7144295" y="2986918"/>
            <a:ext cx="2520959" cy="6418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 Account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362DFC-7A2D-340A-13E2-4200DE38B1E3}"/>
              </a:ext>
            </a:extLst>
          </p:cNvPr>
          <p:cNvSpPr/>
          <p:nvPr/>
        </p:nvSpPr>
        <p:spPr>
          <a:xfrm>
            <a:off x="7122479" y="3673909"/>
            <a:ext cx="2520959" cy="64189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Networking Account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7FD7E2-5788-A983-840B-53FA438A59ED}"/>
              </a:ext>
            </a:extLst>
          </p:cNvPr>
          <p:cNvSpPr/>
          <p:nvPr/>
        </p:nvSpPr>
        <p:spPr>
          <a:xfrm>
            <a:off x="7670509" y="5458908"/>
            <a:ext cx="2431775" cy="408833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UAT Account A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5AC1E0-AD2E-DAB2-AC5C-E7A34E7889C1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193774" y="5239413"/>
            <a:ext cx="4476735" cy="15079"/>
          </a:xfrm>
          <a:prstGeom prst="straightConnector1">
            <a:avLst/>
          </a:prstGeom>
          <a:ln w="508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D7E3A4B-44A1-6681-5C7B-3B01F9524FDB}"/>
              </a:ext>
            </a:extLst>
          </p:cNvPr>
          <p:cNvSpPr txBox="1"/>
          <p:nvPr/>
        </p:nvSpPr>
        <p:spPr>
          <a:xfrm>
            <a:off x="2789100" y="4734059"/>
            <a:ext cx="313538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/>
              <a:t>Now what?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D6280E-4A93-C578-24E9-D73E87148A02}"/>
              </a:ext>
            </a:extLst>
          </p:cNvPr>
          <p:cNvSpPr txBox="1"/>
          <p:nvPr/>
        </p:nvSpPr>
        <p:spPr>
          <a:xfrm rot="5400000">
            <a:off x="9414689" y="2919722"/>
            <a:ext cx="310303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Landing Zone Core</a:t>
            </a: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CDA219EB-E2B7-5AC3-8D64-58091EFA133C}"/>
              </a:ext>
            </a:extLst>
          </p:cNvPr>
          <p:cNvSpPr/>
          <p:nvPr/>
        </p:nvSpPr>
        <p:spPr>
          <a:xfrm>
            <a:off x="10283687" y="1619430"/>
            <a:ext cx="397565" cy="3383361"/>
          </a:xfrm>
          <a:prstGeom prst="rightBrac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08D31C6C-82AD-0599-7CF5-102D88A34045}"/>
              </a:ext>
            </a:extLst>
          </p:cNvPr>
          <p:cNvSpPr/>
          <p:nvPr/>
        </p:nvSpPr>
        <p:spPr>
          <a:xfrm>
            <a:off x="10261871" y="5050075"/>
            <a:ext cx="414084" cy="1226499"/>
          </a:xfrm>
          <a:prstGeom prst="rightBrac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7BAE3D-C9D9-4DB6-6137-DC9647E844D3}"/>
              </a:ext>
            </a:extLst>
          </p:cNvPr>
          <p:cNvSpPr txBox="1"/>
          <p:nvPr/>
        </p:nvSpPr>
        <p:spPr>
          <a:xfrm rot="5400000">
            <a:off x="10212996" y="5489431"/>
            <a:ext cx="15064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/>
              <a:t>Workloads</a:t>
            </a:r>
          </a:p>
        </p:txBody>
      </p:sp>
    </p:spTree>
    <p:extLst>
      <p:ext uri="{BB962C8B-B14F-4D97-AF65-F5344CB8AC3E}">
        <p14:creationId xmlns:p14="http://schemas.microsoft.com/office/powerpoint/2010/main" val="296430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A02883CD-17BF-2147-0523-30AE22FF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</p:spPr>
        <p:txBody>
          <a:bodyPr/>
          <a:lstStyle/>
          <a:p>
            <a:r>
              <a:rPr lang="en-US" dirty="0"/>
              <a:t>Scaling platform engineers</a:t>
            </a:r>
          </a:p>
        </p:txBody>
      </p:sp>
      <p:sp>
        <p:nvSpPr>
          <p:cNvPr id="90" name="Slide Number Placeholder 3">
            <a:extLst>
              <a:ext uri="{FF2B5EF4-FFF2-40B4-BE49-F238E27FC236}">
                <a16:creationId xmlns:a16="http://schemas.microsoft.com/office/drawing/2014/main" id="{028130EC-F070-1F0E-4477-CB5B7907754A}"/>
              </a:ext>
            </a:extLst>
          </p:cNvPr>
          <p:cNvSpPr txBox="1">
            <a:spLocks/>
          </p:cNvSpPr>
          <p:nvPr/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rial" panose="020B0604020202020204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ingdings" panose="05000000000000000000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mazon Ember" panose="020B0603020204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B8DE2-A4E8-46E4-8BBF-D75455EFF3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D8C54CB-2EC6-EAA6-0368-525144588238}"/>
              </a:ext>
            </a:extLst>
          </p:cNvPr>
          <p:cNvSpPr/>
          <p:nvPr/>
        </p:nvSpPr>
        <p:spPr>
          <a:xfrm>
            <a:off x="1257300" y="1531822"/>
            <a:ext cx="9634818" cy="428288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" name="Content Placeholder 53">
            <a:extLst>
              <a:ext uri="{FF2B5EF4-FFF2-40B4-BE49-F238E27FC236}">
                <a16:creationId xmlns:a16="http://schemas.microsoft.com/office/drawing/2014/main" id="{CB709855-B30E-F234-7604-8819A2B52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844275" y="1743025"/>
            <a:ext cx="515710" cy="649288"/>
          </a:xfrm>
          <a:prstGeom prst="rect">
            <a:avLst/>
          </a:prstGeom>
        </p:spPr>
      </p:pic>
      <p:pic>
        <p:nvPicPr>
          <p:cNvPr id="93" name="Content Placeholder 53">
            <a:extLst>
              <a:ext uri="{FF2B5EF4-FFF2-40B4-BE49-F238E27FC236}">
                <a16:creationId xmlns:a16="http://schemas.microsoft.com/office/drawing/2014/main" id="{71A43C49-D716-90B7-9A1C-140BF3EC7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645603" y="1743025"/>
            <a:ext cx="515710" cy="649288"/>
          </a:xfrm>
          <a:prstGeom prst="rect">
            <a:avLst/>
          </a:prstGeom>
        </p:spPr>
      </p:pic>
      <p:pic>
        <p:nvPicPr>
          <p:cNvPr id="94" name="Content Placeholder 53">
            <a:extLst>
              <a:ext uri="{FF2B5EF4-FFF2-40B4-BE49-F238E27FC236}">
                <a16:creationId xmlns:a16="http://schemas.microsoft.com/office/drawing/2014/main" id="{E15A7CE2-8E52-9EAE-6ADD-64D534BB8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0042945" y="1743025"/>
            <a:ext cx="515710" cy="649288"/>
          </a:xfrm>
          <a:prstGeom prst="rect">
            <a:avLst/>
          </a:prstGeom>
        </p:spPr>
      </p:pic>
      <p:pic>
        <p:nvPicPr>
          <p:cNvPr id="95" name="Content Placeholder 53">
            <a:extLst>
              <a:ext uri="{FF2B5EF4-FFF2-40B4-BE49-F238E27FC236}">
                <a16:creationId xmlns:a16="http://schemas.microsoft.com/office/drawing/2014/main" id="{200BFAE3-92FA-40AD-807D-3ABB99DA7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9343167" y="1743025"/>
            <a:ext cx="515710" cy="649288"/>
          </a:xfrm>
          <a:prstGeom prst="rect">
            <a:avLst/>
          </a:prstGeom>
        </p:spPr>
      </p:pic>
      <p:pic>
        <p:nvPicPr>
          <p:cNvPr id="96" name="Content Placeholder 53">
            <a:extLst>
              <a:ext uri="{FF2B5EF4-FFF2-40B4-BE49-F238E27FC236}">
                <a16:creationId xmlns:a16="http://schemas.microsoft.com/office/drawing/2014/main" id="{8384B332-32EB-98F4-D2E5-D62608FBF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643389" y="1743025"/>
            <a:ext cx="515710" cy="649288"/>
          </a:xfrm>
          <a:prstGeom prst="rect">
            <a:avLst/>
          </a:prstGeom>
        </p:spPr>
      </p:pic>
      <p:pic>
        <p:nvPicPr>
          <p:cNvPr id="97" name="Content Placeholder 53">
            <a:extLst>
              <a:ext uri="{FF2B5EF4-FFF2-40B4-BE49-F238E27FC236}">
                <a16:creationId xmlns:a16="http://schemas.microsoft.com/office/drawing/2014/main" id="{4D497EE9-D503-04FE-D83B-54BD80E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345382" y="1743025"/>
            <a:ext cx="515710" cy="649288"/>
          </a:xfrm>
          <a:prstGeom prst="rect">
            <a:avLst/>
          </a:prstGeom>
        </p:spPr>
      </p:pic>
      <p:pic>
        <p:nvPicPr>
          <p:cNvPr id="98" name="Content Placeholder 53">
            <a:extLst>
              <a:ext uri="{FF2B5EF4-FFF2-40B4-BE49-F238E27FC236}">
                <a16:creationId xmlns:a16="http://schemas.microsoft.com/office/drawing/2014/main" id="{B3C3F557-8238-CC8E-C762-38C490ED7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045160" y="1743025"/>
            <a:ext cx="515710" cy="649288"/>
          </a:xfrm>
          <a:prstGeom prst="rect">
            <a:avLst/>
          </a:prstGeom>
        </p:spPr>
      </p:pic>
      <p:pic>
        <p:nvPicPr>
          <p:cNvPr id="99" name="Content Placeholder 53">
            <a:extLst>
              <a:ext uri="{FF2B5EF4-FFF2-40B4-BE49-F238E27FC236}">
                <a16:creationId xmlns:a16="http://schemas.microsoft.com/office/drawing/2014/main" id="{0859C4A8-B454-36A9-A126-3D824F85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4444717" y="1743025"/>
            <a:ext cx="515710" cy="649288"/>
          </a:xfrm>
          <a:prstGeom prst="rect">
            <a:avLst/>
          </a:prstGeom>
        </p:spPr>
      </p:pic>
      <p:pic>
        <p:nvPicPr>
          <p:cNvPr id="100" name="Content Placeholder 53">
            <a:extLst>
              <a:ext uri="{FF2B5EF4-FFF2-40B4-BE49-F238E27FC236}">
                <a16:creationId xmlns:a16="http://schemas.microsoft.com/office/drawing/2014/main" id="{5672F9F2-01CB-54A9-E5E3-4D29C1F9E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544054" y="1743025"/>
            <a:ext cx="515710" cy="649288"/>
          </a:xfrm>
          <a:prstGeom prst="rect">
            <a:avLst/>
          </a:prstGeom>
        </p:spPr>
      </p:pic>
      <p:pic>
        <p:nvPicPr>
          <p:cNvPr id="101" name="Content Placeholder 53">
            <a:extLst>
              <a:ext uri="{FF2B5EF4-FFF2-40B4-BE49-F238E27FC236}">
                <a16:creationId xmlns:a16="http://schemas.microsoft.com/office/drawing/2014/main" id="{89B3E4A3-20B3-5BD2-67BE-51BB41C3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943611" y="1743025"/>
            <a:ext cx="515710" cy="649288"/>
          </a:xfrm>
          <a:prstGeom prst="rect">
            <a:avLst/>
          </a:prstGeom>
        </p:spPr>
      </p:pic>
      <p:pic>
        <p:nvPicPr>
          <p:cNvPr id="102" name="Content Placeholder 53">
            <a:extLst>
              <a:ext uri="{FF2B5EF4-FFF2-40B4-BE49-F238E27FC236}">
                <a16:creationId xmlns:a16="http://schemas.microsoft.com/office/drawing/2014/main" id="{F3DB54DC-0430-9B79-1A6B-B0B4D6870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243833" y="1743025"/>
            <a:ext cx="515710" cy="649288"/>
          </a:xfrm>
          <a:prstGeom prst="rect">
            <a:avLst/>
          </a:prstGeom>
        </p:spPr>
      </p:pic>
      <p:pic>
        <p:nvPicPr>
          <p:cNvPr id="103" name="Content Placeholder 53">
            <a:extLst>
              <a:ext uri="{FF2B5EF4-FFF2-40B4-BE49-F238E27FC236}">
                <a16:creationId xmlns:a16="http://schemas.microsoft.com/office/drawing/2014/main" id="{E3A26327-19A8-5D7D-9BE1-DDD770125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144496" y="1743025"/>
            <a:ext cx="515710" cy="649288"/>
          </a:xfrm>
          <a:prstGeom prst="rect">
            <a:avLst/>
          </a:prstGeom>
        </p:spPr>
      </p:pic>
      <p:pic>
        <p:nvPicPr>
          <p:cNvPr id="104" name="Content Placeholder 53">
            <a:extLst>
              <a:ext uri="{FF2B5EF4-FFF2-40B4-BE49-F238E27FC236}">
                <a16:creationId xmlns:a16="http://schemas.microsoft.com/office/drawing/2014/main" id="{F279169C-01F6-B4BE-3836-EBFB9E26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744939" y="1743025"/>
            <a:ext cx="515710" cy="649288"/>
          </a:xfrm>
          <a:prstGeom prst="rect">
            <a:avLst/>
          </a:prstGeom>
        </p:spPr>
      </p:pic>
      <p:pic>
        <p:nvPicPr>
          <p:cNvPr id="105" name="Content Placeholder 53">
            <a:extLst>
              <a:ext uri="{FF2B5EF4-FFF2-40B4-BE49-F238E27FC236}">
                <a16:creationId xmlns:a16="http://schemas.microsoft.com/office/drawing/2014/main" id="{E0CEBBEA-0AA6-B8B7-99EC-6AA015DC7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844275" y="2527437"/>
            <a:ext cx="515710" cy="649288"/>
          </a:xfrm>
          <a:prstGeom prst="rect">
            <a:avLst/>
          </a:prstGeom>
        </p:spPr>
      </p:pic>
      <p:pic>
        <p:nvPicPr>
          <p:cNvPr id="106" name="Content Placeholder 53">
            <a:extLst>
              <a:ext uri="{FF2B5EF4-FFF2-40B4-BE49-F238E27FC236}">
                <a16:creationId xmlns:a16="http://schemas.microsoft.com/office/drawing/2014/main" id="{BBABCCBA-C390-2F10-BEC4-D2843A975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645603" y="2527437"/>
            <a:ext cx="515710" cy="649288"/>
          </a:xfrm>
          <a:prstGeom prst="rect">
            <a:avLst/>
          </a:prstGeom>
        </p:spPr>
      </p:pic>
      <p:pic>
        <p:nvPicPr>
          <p:cNvPr id="107" name="Content Placeholder 53">
            <a:extLst>
              <a:ext uri="{FF2B5EF4-FFF2-40B4-BE49-F238E27FC236}">
                <a16:creationId xmlns:a16="http://schemas.microsoft.com/office/drawing/2014/main" id="{9ED17246-5DD2-E3D8-6FE0-C4FCA2D5C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0042945" y="2527437"/>
            <a:ext cx="515710" cy="649288"/>
          </a:xfrm>
          <a:prstGeom prst="rect">
            <a:avLst/>
          </a:prstGeom>
        </p:spPr>
      </p:pic>
      <p:pic>
        <p:nvPicPr>
          <p:cNvPr id="108" name="Content Placeholder 53">
            <a:extLst>
              <a:ext uri="{FF2B5EF4-FFF2-40B4-BE49-F238E27FC236}">
                <a16:creationId xmlns:a16="http://schemas.microsoft.com/office/drawing/2014/main" id="{1083E944-F15A-114F-5C2D-8835CE686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9343167" y="2527437"/>
            <a:ext cx="515710" cy="649288"/>
          </a:xfrm>
          <a:prstGeom prst="rect">
            <a:avLst/>
          </a:prstGeom>
        </p:spPr>
      </p:pic>
      <p:pic>
        <p:nvPicPr>
          <p:cNvPr id="109" name="Content Placeholder 53">
            <a:extLst>
              <a:ext uri="{FF2B5EF4-FFF2-40B4-BE49-F238E27FC236}">
                <a16:creationId xmlns:a16="http://schemas.microsoft.com/office/drawing/2014/main" id="{2E6D5734-5FF6-6E5D-F1F7-B6BECE98C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643389" y="2527437"/>
            <a:ext cx="515710" cy="649288"/>
          </a:xfrm>
          <a:prstGeom prst="rect">
            <a:avLst/>
          </a:prstGeom>
        </p:spPr>
      </p:pic>
      <p:pic>
        <p:nvPicPr>
          <p:cNvPr id="110" name="Content Placeholder 53">
            <a:extLst>
              <a:ext uri="{FF2B5EF4-FFF2-40B4-BE49-F238E27FC236}">
                <a16:creationId xmlns:a16="http://schemas.microsoft.com/office/drawing/2014/main" id="{CC55AD7C-E839-5094-FF3A-058A6C4D6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345382" y="2527437"/>
            <a:ext cx="515710" cy="649288"/>
          </a:xfrm>
          <a:prstGeom prst="rect">
            <a:avLst/>
          </a:prstGeom>
        </p:spPr>
      </p:pic>
      <p:pic>
        <p:nvPicPr>
          <p:cNvPr id="111" name="Content Placeholder 53">
            <a:extLst>
              <a:ext uri="{FF2B5EF4-FFF2-40B4-BE49-F238E27FC236}">
                <a16:creationId xmlns:a16="http://schemas.microsoft.com/office/drawing/2014/main" id="{B41EC71F-7993-843D-4AA3-FE407F942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045160" y="2527437"/>
            <a:ext cx="515710" cy="649288"/>
          </a:xfrm>
          <a:prstGeom prst="rect">
            <a:avLst/>
          </a:prstGeom>
        </p:spPr>
      </p:pic>
      <p:pic>
        <p:nvPicPr>
          <p:cNvPr id="112" name="Content Placeholder 53">
            <a:extLst>
              <a:ext uri="{FF2B5EF4-FFF2-40B4-BE49-F238E27FC236}">
                <a16:creationId xmlns:a16="http://schemas.microsoft.com/office/drawing/2014/main" id="{88F2D672-81F8-91D5-A70F-D61515880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4444717" y="2527437"/>
            <a:ext cx="515710" cy="649288"/>
          </a:xfrm>
          <a:prstGeom prst="rect">
            <a:avLst/>
          </a:prstGeom>
        </p:spPr>
      </p:pic>
      <p:pic>
        <p:nvPicPr>
          <p:cNvPr id="113" name="Content Placeholder 53">
            <a:extLst>
              <a:ext uri="{FF2B5EF4-FFF2-40B4-BE49-F238E27FC236}">
                <a16:creationId xmlns:a16="http://schemas.microsoft.com/office/drawing/2014/main" id="{AAE836B6-F429-FF3E-0D2C-5280E8363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544054" y="2527437"/>
            <a:ext cx="515710" cy="649288"/>
          </a:xfrm>
          <a:prstGeom prst="rect">
            <a:avLst/>
          </a:prstGeom>
        </p:spPr>
      </p:pic>
      <p:pic>
        <p:nvPicPr>
          <p:cNvPr id="114" name="Content Placeholder 53">
            <a:extLst>
              <a:ext uri="{FF2B5EF4-FFF2-40B4-BE49-F238E27FC236}">
                <a16:creationId xmlns:a16="http://schemas.microsoft.com/office/drawing/2014/main" id="{BC1B3093-5B1D-33CE-1A40-1B093BB08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943611" y="2527437"/>
            <a:ext cx="515710" cy="649288"/>
          </a:xfrm>
          <a:prstGeom prst="rect">
            <a:avLst/>
          </a:prstGeom>
        </p:spPr>
      </p:pic>
      <p:pic>
        <p:nvPicPr>
          <p:cNvPr id="115" name="Content Placeholder 53">
            <a:extLst>
              <a:ext uri="{FF2B5EF4-FFF2-40B4-BE49-F238E27FC236}">
                <a16:creationId xmlns:a16="http://schemas.microsoft.com/office/drawing/2014/main" id="{7BB5B922-E9D7-EE97-BE9D-6EDD0F540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243833" y="2527437"/>
            <a:ext cx="515710" cy="649288"/>
          </a:xfrm>
          <a:prstGeom prst="rect">
            <a:avLst/>
          </a:prstGeom>
        </p:spPr>
      </p:pic>
      <p:pic>
        <p:nvPicPr>
          <p:cNvPr id="116" name="Content Placeholder 53">
            <a:extLst>
              <a:ext uri="{FF2B5EF4-FFF2-40B4-BE49-F238E27FC236}">
                <a16:creationId xmlns:a16="http://schemas.microsoft.com/office/drawing/2014/main" id="{858920ED-796D-765F-C426-3268EF712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144496" y="2527437"/>
            <a:ext cx="515710" cy="649288"/>
          </a:xfrm>
          <a:prstGeom prst="rect">
            <a:avLst/>
          </a:prstGeom>
        </p:spPr>
      </p:pic>
      <p:pic>
        <p:nvPicPr>
          <p:cNvPr id="117" name="Content Placeholder 53">
            <a:extLst>
              <a:ext uri="{FF2B5EF4-FFF2-40B4-BE49-F238E27FC236}">
                <a16:creationId xmlns:a16="http://schemas.microsoft.com/office/drawing/2014/main" id="{E108F0A5-F441-9DA7-D2DA-915C19A58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744939" y="2527437"/>
            <a:ext cx="515710" cy="649288"/>
          </a:xfrm>
          <a:prstGeom prst="rect">
            <a:avLst/>
          </a:prstGeom>
        </p:spPr>
      </p:pic>
      <p:pic>
        <p:nvPicPr>
          <p:cNvPr id="118" name="Content Placeholder 53">
            <a:extLst>
              <a:ext uri="{FF2B5EF4-FFF2-40B4-BE49-F238E27FC236}">
                <a16:creationId xmlns:a16="http://schemas.microsoft.com/office/drawing/2014/main" id="{896E1E32-AB44-DFFC-9E78-BD29F254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844275" y="3311849"/>
            <a:ext cx="515710" cy="649288"/>
          </a:xfrm>
          <a:prstGeom prst="rect">
            <a:avLst/>
          </a:prstGeom>
        </p:spPr>
      </p:pic>
      <p:pic>
        <p:nvPicPr>
          <p:cNvPr id="119" name="Content Placeholder 53">
            <a:extLst>
              <a:ext uri="{FF2B5EF4-FFF2-40B4-BE49-F238E27FC236}">
                <a16:creationId xmlns:a16="http://schemas.microsoft.com/office/drawing/2014/main" id="{4989B5A6-68DF-D135-F6B7-7159D393D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645603" y="3311849"/>
            <a:ext cx="515710" cy="649288"/>
          </a:xfrm>
          <a:prstGeom prst="rect">
            <a:avLst/>
          </a:prstGeom>
        </p:spPr>
      </p:pic>
      <p:pic>
        <p:nvPicPr>
          <p:cNvPr id="120" name="Content Placeholder 53">
            <a:extLst>
              <a:ext uri="{FF2B5EF4-FFF2-40B4-BE49-F238E27FC236}">
                <a16:creationId xmlns:a16="http://schemas.microsoft.com/office/drawing/2014/main" id="{2D8F7B5F-FA3F-96BB-DB05-5A16E7387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042945" y="3311849"/>
            <a:ext cx="515710" cy="649288"/>
          </a:xfrm>
          <a:prstGeom prst="rect">
            <a:avLst/>
          </a:prstGeom>
        </p:spPr>
      </p:pic>
      <p:pic>
        <p:nvPicPr>
          <p:cNvPr id="121" name="Content Placeholder 53">
            <a:extLst>
              <a:ext uri="{FF2B5EF4-FFF2-40B4-BE49-F238E27FC236}">
                <a16:creationId xmlns:a16="http://schemas.microsoft.com/office/drawing/2014/main" id="{60829E98-3F2B-7673-0A7C-89A532F6D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9343167" y="3311849"/>
            <a:ext cx="515710" cy="649288"/>
          </a:xfrm>
          <a:prstGeom prst="rect">
            <a:avLst/>
          </a:prstGeom>
        </p:spPr>
      </p:pic>
      <p:pic>
        <p:nvPicPr>
          <p:cNvPr id="122" name="Content Placeholder 53">
            <a:extLst>
              <a:ext uri="{FF2B5EF4-FFF2-40B4-BE49-F238E27FC236}">
                <a16:creationId xmlns:a16="http://schemas.microsoft.com/office/drawing/2014/main" id="{1F9B2287-6754-7B6E-233D-BB7A9B817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643389" y="3311849"/>
            <a:ext cx="515710" cy="649288"/>
          </a:xfrm>
          <a:prstGeom prst="rect">
            <a:avLst/>
          </a:prstGeom>
        </p:spPr>
      </p:pic>
      <p:pic>
        <p:nvPicPr>
          <p:cNvPr id="123" name="Content Placeholder 53">
            <a:extLst>
              <a:ext uri="{FF2B5EF4-FFF2-40B4-BE49-F238E27FC236}">
                <a16:creationId xmlns:a16="http://schemas.microsoft.com/office/drawing/2014/main" id="{87440EE4-1E2C-1B78-6A1F-3016762BB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345382" y="3311849"/>
            <a:ext cx="515710" cy="649288"/>
          </a:xfrm>
          <a:prstGeom prst="rect">
            <a:avLst/>
          </a:prstGeom>
        </p:spPr>
      </p:pic>
      <p:pic>
        <p:nvPicPr>
          <p:cNvPr id="124" name="Content Placeholder 53">
            <a:extLst>
              <a:ext uri="{FF2B5EF4-FFF2-40B4-BE49-F238E27FC236}">
                <a16:creationId xmlns:a16="http://schemas.microsoft.com/office/drawing/2014/main" id="{7E38FEED-BED2-2A20-5A02-1E0030865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045160" y="3311849"/>
            <a:ext cx="515710" cy="649288"/>
          </a:xfrm>
          <a:prstGeom prst="rect">
            <a:avLst/>
          </a:prstGeom>
        </p:spPr>
      </p:pic>
      <p:pic>
        <p:nvPicPr>
          <p:cNvPr id="125" name="Content Placeholder 53">
            <a:extLst>
              <a:ext uri="{FF2B5EF4-FFF2-40B4-BE49-F238E27FC236}">
                <a16:creationId xmlns:a16="http://schemas.microsoft.com/office/drawing/2014/main" id="{516A3425-4D0C-ADC8-3B51-EE56BD38E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4444717" y="3311849"/>
            <a:ext cx="515710" cy="649288"/>
          </a:xfrm>
          <a:prstGeom prst="rect">
            <a:avLst/>
          </a:prstGeom>
        </p:spPr>
      </p:pic>
      <p:pic>
        <p:nvPicPr>
          <p:cNvPr id="126" name="Content Placeholder 53">
            <a:extLst>
              <a:ext uri="{FF2B5EF4-FFF2-40B4-BE49-F238E27FC236}">
                <a16:creationId xmlns:a16="http://schemas.microsoft.com/office/drawing/2014/main" id="{D2CF3272-D973-0F82-418C-0B9C59FFF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544054" y="3311849"/>
            <a:ext cx="515710" cy="649288"/>
          </a:xfrm>
          <a:prstGeom prst="rect">
            <a:avLst/>
          </a:prstGeom>
        </p:spPr>
      </p:pic>
      <p:pic>
        <p:nvPicPr>
          <p:cNvPr id="127" name="Content Placeholder 53">
            <a:extLst>
              <a:ext uri="{FF2B5EF4-FFF2-40B4-BE49-F238E27FC236}">
                <a16:creationId xmlns:a16="http://schemas.microsoft.com/office/drawing/2014/main" id="{AC06C9C4-C57C-4B37-F1B2-800CF89A2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943611" y="3311849"/>
            <a:ext cx="515710" cy="649288"/>
          </a:xfrm>
          <a:prstGeom prst="rect">
            <a:avLst/>
          </a:prstGeom>
        </p:spPr>
      </p:pic>
      <p:pic>
        <p:nvPicPr>
          <p:cNvPr id="128" name="Content Placeholder 53">
            <a:extLst>
              <a:ext uri="{FF2B5EF4-FFF2-40B4-BE49-F238E27FC236}">
                <a16:creationId xmlns:a16="http://schemas.microsoft.com/office/drawing/2014/main" id="{FEAA7914-CC11-D624-6A49-E0327B733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243833" y="3311849"/>
            <a:ext cx="515710" cy="649288"/>
          </a:xfrm>
          <a:prstGeom prst="rect">
            <a:avLst/>
          </a:prstGeom>
        </p:spPr>
      </p:pic>
      <p:pic>
        <p:nvPicPr>
          <p:cNvPr id="129" name="Content Placeholder 53">
            <a:extLst>
              <a:ext uri="{FF2B5EF4-FFF2-40B4-BE49-F238E27FC236}">
                <a16:creationId xmlns:a16="http://schemas.microsoft.com/office/drawing/2014/main" id="{4EB527C7-8659-DD02-281D-4C7F20234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144496" y="3311849"/>
            <a:ext cx="515710" cy="649288"/>
          </a:xfrm>
          <a:prstGeom prst="rect">
            <a:avLst/>
          </a:prstGeom>
        </p:spPr>
      </p:pic>
      <p:pic>
        <p:nvPicPr>
          <p:cNvPr id="130" name="Content Placeholder 53">
            <a:extLst>
              <a:ext uri="{FF2B5EF4-FFF2-40B4-BE49-F238E27FC236}">
                <a16:creationId xmlns:a16="http://schemas.microsoft.com/office/drawing/2014/main" id="{69C6B6EF-4460-D09B-47D9-BAA0C64E2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744939" y="3311849"/>
            <a:ext cx="515710" cy="649288"/>
          </a:xfrm>
          <a:prstGeom prst="rect">
            <a:avLst/>
          </a:prstGeom>
        </p:spPr>
      </p:pic>
      <p:pic>
        <p:nvPicPr>
          <p:cNvPr id="131" name="Content Placeholder 53">
            <a:extLst>
              <a:ext uri="{FF2B5EF4-FFF2-40B4-BE49-F238E27FC236}">
                <a16:creationId xmlns:a16="http://schemas.microsoft.com/office/drawing/2014/main" id="{B721EACF-C26D-CDBE-BED9-B1B8629B6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844275" y="4104693"/>
            <a:ext cx="515710" cy="649288"/>
          </a:xfrm>
          <a:prstGeom prst="rect">
            <a:avLst/>
          </a:prstGeom>
        </p:spPr>
      </p:pic>
      <p:pic>
        <p:nvPicPr>
          <p:cNvPr id="132" name="Content Placeholder 53">
            <a:extLst>
              <a:ext uri="{FF2B5EF4-FFF2-40B4-BE49-F238E27FC236}">
                <a16:creationId xmlns:a16="http://schemas.microsoft.com/office/drawing/2014/main" id="{66CFAA22-F4E2-8817-664E-683A98565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645603" y="4104693"/>
            <a:ext cx="515710" cy="649288"/>
          </a:xfrm>
          <a:prstGeom prst="rect">
            <a:avLst/>
          </a:prstGeom>
        </p:spPr>
      </p:pic>
      <p:pic>
        <p:nvPicPr>
          <p:cNvPr id="133" name="Content Placeholder 53">
            <a:extLst>
              <a:ext uri="{FF2B5EF4-FFF2-40B4-BE49-F238E27FC236}">
                <a16:creationId xmlns:a16="http://schemas.microsoft.com/office/drawing/2014/main" id="{5A3F0FCE-8AFC-D241-EDA0-601EBD3B9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042945" y="4104693"/>
            <a:ext cx="515710" cy="649288"/>
          </a:xfrm>
          <a:prstGeom prst="rect">
            <a:avLst/>
          </a:prstGeom>
        </p:spPr>
      </p:pic>
      <p:pic>
        <p:nvPicPr>
          <p:cNvPr id="134" name="Content Placeholder 53">
            <a:extLst>
              <a:ext uri="{FF2B5EF4-FFF2-40B4-BE49-F238E27FC236}">
                <a16:creationId xmlns:a16="http://schemas.microsoft.com/office/drawing/2014/main" id="{289815BC-5F7E-BCCF-B133-2F0F04C0B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9343167" y="4104693"/>
            <a:ext cx="515710" cy="649288"/>
          </a:xfrm>
          <a:prstGeom prst="rect">
            <a:avLst/>
          </a:prstGeom>
        </p:spPr>
      </p:pic>
      <p:pic>
        <p:nvPicPr>
          <p:cNvPr id="135" name="Content Placeholder 53">
            <a:extLst>
              <a:ext uri="{FF2B5EF4-FFF2-40B4-BE49-F238E27FC236}">
                <a16:creationId xmlns:a16="http://schemas.microsoft.com/office/drawing/2014/main" id="{B59EE625-2321-923A-968A-72262C745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643389" y="4104693"/>
            <a:ext cx="515710" cy="649288"/>
          </a:xfrm>
          <a:prstGeom prst="rect">
            <a:avLst/>
          </a:prstGeom>
        </p:spPr>
      </p:pic>
      <p:pic>
        <p:nvPicPr>
          <p:cNvPr id="136" name="Content Placeholder 53">
            <a:extLst>
              <a:ext uri="{FF2B5EF4-FFF2-40B4-BE49-F238E27FC236}">
                <a16:creationId xmlns:a16="http://schemas.microsoft.com/office/drawing/2014/main" id="{94A9E44A-983F-6BF1-3A98-97C8B42CB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345382" y="4104693"/>
            <a:ext cx="515710" cy="649288"/>
          </a:xfrm>
          <a:prstGeom prst="rect">
            <a:avLst/>
          </a:prstGeom>
        </p:spPr>
      </p:pic>
      <p:pic>
        <p:nvPicPr>
          <p:cNvPr id="137" name="Content Placeholder 53">
            <a:extLst>
              <a:ext uri="{FF2B5EF4-FFF2-40B4-BE49-F238E27FC236}">
                <a16:creationId xmlns:a16="http://schemas.microsoft.com/office/drawing/2014/main" id="{0079311F-2CD7-3A48-562A-6B74D892C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045160" y="4104693"/>
            <a:ext cx="515710" cy="649288"/>
          </a:xfrm>
          <a:prstGeom prst="rect">
            <a:avLst/>
          </a:prstGeom>
        </p:spPr>
      </p:pic>
      <p:pic>
        <p:nvPicPr>
          <p:cNvPr id="138" name="Content Placeholder 53">
            <a:extLst>
              <a:ext uri="{FF2B5EF4-FFF2-40B4-BE49-F238E27FC236}">
                <a16:creationId xmlns:a16="http://schemas.microsoft.com/office/drawing/2014/main" id="{69031185-DA7C-D4A6-8B76-1C5D36657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4444717" y="4104693"/>
            <a:ext cx="515710" cy="649288"/>
          </a:xfrm>
          <a:prstGeom prst="rect">
            <a:avLst/>
          </a:prstGeom>
        </p:spPr>
      </p:pic>
      <p:pic>
        <p:nvPicPr>
          <p:cNvPr id="139" name="Content Placeholder 53">
            <a:extLst>
              <a:ext uri="{FF2B5EF4-FFF2-40B4-BE49-F238E27FC236}">
                <a16:creationId xmlns:a16="http://schemas.microsoft.com/office/drawing/2014/main" id="{D2D61779-613F-FC50-A66E-30DE6E0F8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544054" y="4104693"/>
            <a:ext cx="515710" cy="649288"/>
          </a:xfrm>
          <a:prstGeom prst="rect">
            <a:avLst/>
          </a:prstGeom>
        </p:spPr>
      </p:pic>
      <p:pic>
        <p:nvPicPr>
          <p:cNvPr id="140" name="Content Placeholder 53">
            <a:extLst>
              <a:ext uri="{FF2B5EF4-FFF2-40B4-BE49-F238E27FC236}">
                <a16:creationId xmlns:a16="http://schemas.microsoft.com/office/drawing/2014/main" id="{108F5600-CA7B-5D47-0C27-B76D19A9D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943611" y="4104693"/>
            <a:ext cx="515710" cy="649288"/>
          </a:xfrm>
          <a:prstGeom prst="rect">
            <a:avLst/>
          </a:prstGeom>
        </p:spPr>
      </p:pic>
      <p:pic>
        <p:nvPicPr>
          <p:cNvPr id="141" name="Content Placeholder 53">
            <a:extLst>
              <a:ext uri="{FF2B5EF4-FFF2-40B4-BE49-F238E27FC236}">
                <a16:creationId xmlns:a16="http://schemas.microsoft.com/office/drawing/2014/main" id="{E5700432-548B-631B-CABB-80C35C320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243833" y="4104693"/>
            <a:ext cx="515710" cy="649288"/>
          </a:xfrm>
          <a:prstGeom prst="rect">
            <a:avLst/>
          </a:prstGeom>
        </p:spPr>
      </p:pic>
      <p:pic>
        <p:nvPicPr>
          <p:cNvPr id="142" name="Content Placeholder 53">
            <a:extLst>
              <a:ext uri="{FF2B5EF4-FFF2-40B4-BE49-F238E27FC236}">
                <a16:creationId xmlns:a16="http://schemas.microsoft.com/office/drawing/2014/main" id="{E52F3ED1-9FCD-0091-0F40-D71AD884E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144496" y="4104693"/>
            <a:ext cx="515710" cy="649288"/>
          </a:xfrm>
          <a:prstGeom prst="rect">
            <a:avLst/>
          </a:prstGeom>
        </p:spPr>
      </p:pic>
      <p:pic>
        <p:nvPicPr>
          <p:cNvPr id="143" name="Content Placeholder 53">
            <a:extLst>
              <a:ext uri="{FF2B5EF4-FFF2-40B4-BE49-F238E27FC236}">
                <a16:creationId xmlns:a16="http://schemas.microsoft.com/office/drawing/2014/main" id="{6DE23087-EFC1-10C3-F494-52195B9A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744939" y="4104693"/>
            <a:ext cx="515710" cy="649288"/>
          </a:xfrm>
          <a:prstGeom prst="rect">
            <a:avLst/>
          </a:prstGeom>
        </p:spPr>
      </p:pic>
      <p:pic>
        <p:nvPicPr>
          <p:cNvPr id="144" name="Content Placeholder 53">
            <a:extLst>
              <a:ext uri="{FF2B5EF4-FFF2-40B4-BE49-F238E27FC236}">
                <a16:creationId xmlns:a16="http://schemas.microsoft.com/office/drawing/2014/main" id="{6D35D110-E460-0E03-6212-39596D85B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929440" y="4893706"/>
            <a:ext cx="515710" cy="649288"/>
          </a:xfrm>
          <a:prstGeom prst="rect">
            <a:avLst/>
          </a:prstGeom>
        </p:spPr>
      </p:pic>
      <p:pic>
        <p:nvPicPr>
          <p:cNvPr id="145" name="Content Placeholder 53">
            <a:extLst>
              <a:ext uri="{FF2B5EF4-FFF2-40B4-BE49-F238E27FC236}">
                <a16:creationId xmlns:a16="http://schemas.microsoft.com/office/drawing/2014/main" id="{EFB6E7CC-B161-5989-A702-47960FFE9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645603" y="4893705"/>
            <a:ext cx="515710" cy="649288"/>
          </a:xfrm>
          <a:prstGeom prst="rect">
            <a:avLst/>
          </a:prstGeom>
        </p:spPr>
      </p:pic>
      <p:pic>
        <p:nvPicPr>
          <p:cNvPr id="146" name="Content Placeholder 53">
            <a:extLst>
              <a:ext uri="{FF2B5EF4-FFF2-40B4-BE49-F238E27FC236}">
                <a16:creationId xmlns:a16="http://schemas.microsoft.com/office/drawing/2014/main" id="{2E4334E2-0EF1-6B9D-24B7-619D7C8BC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0128110" y="4893706"/>
            <a:ext cx="515710" cy="649288"/>
          </a:xfrm>
          <a:prstGeom prst="rect">
            <a:avLst/>
          </a:prstGeom>
        </p:spPr>
      </p:pic>
      <p:pic>
        <p:nvPicPr>
          <p:cNvPr id="147" name="Content Placeholder 53">
            <a:extLst>
              <a:ext uri="{FF2B5EF4-FFF2-40B4-BE49-F238E27FC236}">
                <a16:creationId xmlns:a16="http://schemas.microsoft.com/office/drawing/2014/main" id="{2FF5FC4B-FCE6-2036-9992-79DEFD129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9428332" y="4893706"/>
            <a:ext cx="515710" cy="649288"/>
          </a:xfrm>
          <a:prstGeom prst="rect">
            <a:avLst/>
          </a:prstGeom>
        </p:spPr>
      </p:pic>
      <p:pic>
        <p:nvPicPr>
          <p:cNvPr id="148" name="Content Placeholder 53">
            <a:extLst>
              <a:ext uri="{FF2B5EF4-FFF2-40B4-BE49-F238E27FC236}">
                <a16:creationId xmlns:a16="http://schemas.microsoft.com/office/drawing/2014/main" id="{9982EF75-5948-4CDB-8F58-C2E7F7020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728554" y="4893706"/>
            <a:ext cx="515710" cy="649288"/>
          </a:xfrm>
          <a:prstGeom prst="rect">
            <a:avLst/>
          </a:prstGeom>
        </p:spPr>
      </p:pic>
      <p:pic>
        <p:nvPicPr>
          <p:cNvPr id="149" name="Content Placeholder 53">
            <a:extLst>
              <a:ext uri="{FF2B5EF4-FFF2-40B4-BE49-F238E27FC236}">
                <a16:creationId xmlns:a16="http://schemas.microsoft.com/office/drawing/2014/main" id="{B9366ED0-36DA-413B-3A65-03A503233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387964" y="4893705"/>
            <a:ext cx="515710" cy="649288"/>
          </a:xfrm>
          <a:prstGeom prst="rect">
            <a:avLst/>
          </a:prstGeom>
        </p:spPr>
      </p:pic>
      <p:pic>
        <p:nvPicPr>
          <p:cNvPr id="150" name="Content Placeholder 53">
            <a:extLst>
              <a:ext uri="{FF2B5EF4-FFF2-40B4-BE49-F238E27FC236}">
                <a16:creationId xmlns:a16="http://schemas.microsoft.com/office/drawing/2014/main" id="{10BCACBB-F4E3-909B-6C9B-AD79D18CC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130325" y="4893706"/>
            <a:ext cx="515710" cy="649288"/>
          </a:xfrm>
          <a:prstGeom prst="rect">
            <a:avLst/>
          </a:prstGeom>
        </p:spPr>
      </p:pic>
      <p:pic>
        <p:nvPicPr>
          <p:cNvPr id="151" name="Content Placeholder 53">
            <a:extLst>
              <a:ext uri="{FF2B5EF4-FFF2-40B4-BE49-F238E27FC236}">
                <a16:creationId xmlns:a16="http://schemas.microsoft.com/office/drawing/2014/main" id="{73C99584-106A-A28F-ABCB-C8668C895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4529882" y="4893706"/>
            <a:ext cx="515710" cy="649288"/>
          </a:xfrm>
          <a:prstGeom prst="rect">
            <a:avLst/>
          </a:prstGeom>
        </p:spPr>
      </p:pic>
      <p:pic>
        <p:nvPicPr>
          <p:cNvPr id="152" name="Content Placeholder 53">
            <a:extLst>
              <a:ext uri="{FF2B5EF4-FFF2-40B4-BE49-F238E27FC236}">
                <a16:creationId xmlns:a16="http://schemas.microsoft.com/office/drawing/2014/main" id="{C5929CE9-16D8-FF62-278C-027B22FA7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629219" y="4893706"/>
            <a:ext cx="515710" cy="649288"/>
          </a:xfrm>
          <a:prstGeom prst="rect">
            <a:avLst/>
          </a:prstGeom>
        </p:spPr>
      </p:pic>
      <p:pic>
        <p:nvPicPr>
          <p:cNvPr id="153" name="Content Placeholder 53">
            <a:extLst>
              <a:ext uri="{FF2B5EF4-FFF2-40B4-BE49-F238E27FC236}">
                <a16:creationId xmlns:a16="http://schemas.microsoft.com/office/drawing/2014/main" id="{418789CD-2B72-748F-5F8D-0FE7E34CB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028776" y="4893706"/>
            <a:ext cx="515710" cy="649288"/>
          </a:xfrm>
          <a:prstGeom prst="rect">
            <a:avLst/>
          </a:prstGeom>
        </p:spPr>
      </p:pic>
      <p:pic>
        <p:nvPicPr>
          <p:cNvPr id="154" name="Content Placeholder 53">
            <a:extLst>
              <a:ext uri="{FF2B5EF4-FFF2-40B4-BE49-F238E27FC236}">
                <a16:creationId xmlns:a16="http://schemas.microsoft.com/office/drawing/2014/main" id="{5193DC77-F0BB-8343-6A91-8A76609BC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328998" y="4893706"/>
            <a:ext cx="515710" cy="649288"/>
          </a:xfrm>
          <a:prstGeom prst="rect">
            <a:avLst/>
          </a:prstGeom>
        </p:spPr>
      </p:pic>
      <p:pic>
        <p:nvPicPr>
          <p:cNvPr id="155" name="Content Placeholder 53">
            <a:extLst>
              <a:ext uri="{FF2B5EF4-FFF2-40B4-BE49-F238E27FC236}">
                <a16:creationId xmlns:a16="http://schemas.microsoft.com/office/drawing/2014/main" id="{3AF8B08E-AF53-4712-EDE9-B9B28C00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229661" y="4893706"/>
            <a:ext cx="515710" cy="649288"/>
          </a:xfrm>
          <a:prstGeom prst="rect">
            <a:avLst/>
          </a:prstGeom>
        </p:spPr>
      </p:pic>
      <p:pic>
        <p:nvPicPr>
          <p:cNvPr id="156" name="Content Placeholder 53">
            <a:extLst>
              <a:ext uri="{FF2B5EF4-FFF2-40B4-BE49-F238E27FC236}">
                <a16:creationId xmlns:a16="http://schemas.microsoft.com/office/drawing/2014/main" id="{2990654A-CE88-C474-F242-C32DD0872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3830104" y="4893706"/>
            <a:ext cx="515710" cy="64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94933"/>
      </p:ext>
    </p:extLst>
  </p:cSld>
  <p:clrMapOvr>
    <a:masterClrMapping/>
  </p:clrMapOvr>
</p:sld>
</file>

<file path=ppt/theme/theme1.xml><?xml version="1.0" encoding="utf-8"?>
<a:theme xmlns:a="http://schemas.openxmlformats.org/drawingml/2006/main" name="AWS Confidential Light">
  <a:themeElements>
    <a:clrScheme name="AWS FSI - Light">
      <a:dk1>
        <a:srgbClr val="000000"/>
      </a:dk1>
      <a:lt1>
        <a:srgbClr val="FFFFFF"/>
      </a:lt1>
      <a:dk2>
        <a:srgbClr val="232F3E"/>
      </a:dk2>
      <a:lt2>
        <a:srgbClr val="F1F3F3"/>
      </a:lt2>
      <a:accent1>
        <a:srgbClr val="007FAA"/>
      </a:accent1>
      <a:accent2>
        <a:srgbClr val="2074D4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45720" tIns="45720" rIns="4572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WS_FinServ_PPTTemplate_Confidential_Light_2023_Updated" id="{DE600848-56ED-6F4F-BFEC-2C000D710E3A}" vid="{BD84F6D6-DD02-AE40-956B-A5B835D399A7}"/>
    </a:ext>
  </a:extLst>
</a:theme>
</file>

<file path=ppt/theme/theme2.xml><?xml version="1.0" encoding="utf-8"?>
<a:theme xmlns:a="http://schemas.openxmlformats.org/drawingml/2006/main" name="Office Theme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Normal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AWS Confidential Light</Template>
  <TotalTime>13934</TotalTime>
  <Words>598</Words>
  <Application>Microsoft Macintosh PowerPoint</Application>
  <PresentationFormat>Widescreen</PresentationFormat>
  <Paragraphs>198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Amazon Ember</vt:lpstr>
      <vt:lpstr>Calibri</vt:lpstr>
      <vt:lpstr>System Font Regular</vt:lpstr>
      <vt:lpstr>Wingdings</vt:lpstr>
      <vt:lpstr>-webkit-standard</vt:lpstr>
      <vt:lpstr>Amazon Ember Display</vt:lpstr>
      <vt:lpstr>AWS Confidential Light</vt:lpstr>
      <vt:lpstr>OPA on AWS</vt:lpstr>
      <vt:lpstr>Agenda</vt:lpstr>
      <vt:lpstr>Why is developer experience important? </vt:lpstr>
      <vt:lpstr>Developer satisfaction impact</vt:lpstr>
      <vt:lpstr>Technology vs. developers</vt:lpstr>
      <vt:lpstr>Developer Tools</vt:lpstr>
      <vt:lpstr>Introduction to  developer platforms</vt:lpstr>
      <vt:lpstr>PowerPoint Presentation</vt:lpstr>
      <vt:lpstr>Scaling platform engineers</vt:lpstr>
      <vt:lpstr>PowerPoint Presentation</vt:lpstr>
      <vt:lpstr>Common enterprise Patterns</vt:lpstr>
      <vt:lpstr>Common enterprise patterns</vt:lpstr>
      <vt:lpstr>OPA on AWS</vt:lpstr>
      <vt:lpstr>Working Backwards from the Application Developer</vt:lpstr>
      <vt:lpstr>PowerPoint Presentation</vt:lpstr>
      <vt:lpstr>No two organizations are alike</vt:lpstr>
      <vt:lpstr>What does it take to build a platform?</vt:lpstr>
      <vt:lpstr>OPA on AWS Approach</vt:lpstr>
      <vt:lpstr>Orchestrate Platform and Applications (OPA!)</vt:lpstr>
      <vt:lpstr>OPA on AWS Architecture</vt:lpstr>
      <vt:lpstr>OPA on AWS Around the World</vt:lpstr>
      <vt:lpstr>Making developer experience easy</vt:lpstr>
      <vt:lpstr>Making developer experience easy</vt:lpstr>
      <vt:lpstr>Making developer experience easy</vt:lpstr>
      <vt:lpstr>Responsibilities and ownership</vt:lpstr>
      <vt:lpstr>Environment Provider overview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 on AWS Deck</dc:title>
  <dc:subject/>
  <dc:creator>AWS FSI PACE Platform Engineering Team</dc:creator>
  <cp:keywords/>
  <dc:description>Fsi-pace-pe@amazon.com</dc:description>
  <cp:lastModifiedBy>Microsoft Office User</cp:lastModifiedBy>
  <cp:revision>48</cp:revision>
  <dcterms:created xsi:type="dcterms:W3CDTF">2024-01-29T22:35:03Z</dcterms:created>
  <dcterms:modified xsi:type="dcterms:W3CDTF">2024-02-28T21:12:00Z</dcterms:modified>
  <cp:category/>
</cp:coreProperties>
</file>